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4"/>
  </p:notesMasterIdLst>
  <p:sldIdLst>
    <p:sldId id="261" r:id="rId2"/>
    <p:sldId id="262" r:id="rId3"/>
    <p:sldId id="263" r:id="rId4"/>
    <p:sldId id="281" r:id="rId5"/>
    <p:sldId id="312" r:id="rId6"/>
    <p:sldId id="332" r:id="rId7"/>
    <p:sldId id="309" r:id="rId8"/>
    <p:sldId id="310" r:id="rId9"/>
    <p:sldId id="313" r:id="rId10"/>
    <p:sldId id="311" r:id="rId11"/>
    <p:sldId id="322" r:id="rId12"/>
    <p:sldId id="285" r:id="rId13"/>
    <p:sldId id="286" r:id="rId14"/>
    <p:sldId id="333" r:id="rId15"/>
    <p:sldId id="288" r:id="rId16"/>
    <p:sldId id="291" r:id="rId17"/>
    <p:sldId id="314" r:id="rId18"/>
    <p:sldId id="315" r:id="rId19"/>
    <p:sldId id="264" r:id="rId20"/>
    <p:sldId id="265" r:id="rId21"/>
    <p:sldId id="266" r:id="rId22"/>
    <p:sldId id="292" r:id="rId23"/>
    <p:sldId id="293" r:id="rId24"/>
    <p:sldId id="267" r:id="rId25"/>
    <p:sldId id="297" r:id="rId26"/>
    <p:sldId id="301" r:id="rId27"/>
    <p:sldId id="305" r:id="rId28"/>
    <p:sldId id="323" r:id="rId29"/>
    <p:sldId id="298" r:id="rId30"/>
    <p:sldId id="300" r:id="rId31"/>
    <p:sldId id="302" r:id="rId32"/>
    <p:sldId id="306" r:id="rId33"/>
    <p:sldId id="303" r:id="rId34"/>
    <p:sldId id="334" r:id="rId35"/>
    <p:sldId id="338" r:id="rId36"/>
    <p:sldId id="339" r:id="rId37"/>
    <p:sldId id="325" r:id="rId38"/>
    <p:sldId id="308" r:id="rId39"/>
    <p:sldId id="324" r:id="rId40"/>
    <p:sldId id="336" r:id="rId41"/>
    <p:sldId id="337" r:id="rId42"/>
    <p:sldId id="331" r:id="rId4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60"/>
    <p:restoredTop sz="64115"/>
  </p:normalViewPr>
  <p:slideViewPr>
    <p:cSldViewPr snapToGrid="0" snapToObjects="1">
      <p:cViewPr varScale="1">
        <p:scale>
          <a:sx n="38" d="100"/>
          <a:sy n="38" d="100"/>
        </p:scale>
        <p:origin x="42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6.png>
</file>

<file path=ppt/media/image2.jpg>
</file>

<file path=ppt/media/image21.png>
</file>

<file path=ppt/media/image23.png>
</file>

<file path=ppt/media/image3.jpeg>
</file>

<file path=ppt/media/image4.jpeg>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967814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Work miles</a:t>
            </a:r>
          </a:p>
        </p:txBody>
      </p:sp>
    </p:spTree>
    <p:extLst>
      <p:ext uri="{BB962C8B-B14F-4D97-AF65-F5344CB8AC3E}">
        <p14:creationId xmlns:p14="http://schemas.microsoft.com/office/powerpoint/2010/main" val="40576454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54943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890167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Komousakus</a:t>
            </a:r>
            <a:r>
              <a:rPr lang="en-US" dirty="0"/>
              <a:t> stuff</a:t>
            </a:r>
          </a:p>
        </p:txBody>
      </p:sp>
    </p:spTree>
    <p:extLst>
      <p:ext uri="{BB962C8B-B14F-4D97-AF65-F5344CB8AC3E}">
        <p14:creationId xmlns:p14="http://schemas.microsoft.com/office/powerpoint/2010/main" val="4151938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10876179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0742021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683360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25 minutes</a:t>
            </a:r>
          </a:p>
        </p:txBody>
      </p:sp>
    </p:spTree>
    <p:extLst>
      <p:ext uri="{BB962C8B-B14F-4D97-AF65-F5344CB8AC3E}">
        <p14:creationId xmlns:p14="http://schemas.microsoft.com/office/powerpoint/2010/main" val="36790443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30 minutes</a:t>
            </a:r>
          </a:p>
        </p:txBody>
      </p:sp>
    </p:spTree>
    <p:extLst>
      <p:ext uri="{BB962C8B-B14F-4D97-AF65-F5344CB8AC3E}">
        <p14:creationId xmlns:p14="http://schemas.microsoft.com/office/powerpoint/2010/main" val="19760681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Reducing the search space</a:t>
            </a:r>
          </a:p>
        </p:txBody>
      </p:sp>
    </p:spTree>
    <p:extLst>
      <p:ext uri="{BB962C8B-B14F-4D97-AF65-F5344CB8AC3E}">
        <p14:creationId xmlns:p14="http://schemas.microsoft.com/office/powerpoint/2010/main" val="1993243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19303717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36352070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27088638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dirty="0"/>
              <a:t>Loss function</a:t>
            </a:r>
          </a:p>
        </p:txBody>
      </p:sp>
    </p:spTree>
    <p:extLst>
      <p:ext uri="{BB962C8B-B14F-4D97-AF65-F5344CB8AC3E}">
        <p14:creationId xmlns:p14="http://schemas.microsoft.com/office/powerpoint/2010/main" val="17572374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4417869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6367793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045911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13814240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 us consider a very concrete example</a:t>
            </a:r>
          </a:p>
        </p:txBody>
      </p:sp>
    </p:spTree>
    <p:extLst>
      <p:ext uri="{BB962C8B-B14F-4D97-AF65-F5344CB8AC3E}">
        <p14:creationId xmlns:p14="http://schemas.microsoft.com/office/powerpoint/2010/main" val="16630643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21706607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444047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8532272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10377047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8732261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practice, we do not consider all g, but an average of f(</a:t>
            </a:r>
            <a:r>
              <a:rPr lang="en-US" dirty="0" err="1"/>
              <a:t>gx</a:t>
            </a:r>
            <a:r>
              <a:rPr lang="en-US" dirty="0"/>
              <a:t>) evaluated at some g.</a:t>
            </a:r>
          </a:p>
          <a:p>
            <a:endParaRPr lang="en-US" dirty="0"/>
          </a:p>
          <a:p>
            <a:r>
              <a:rPr lang="en-US" dirty="0"/>
              <a:t>In this paper, it is shown that FA is favorable to DA. These are two methods which are performed without touching the neural network</a:t>
            </a:r>
          </a:p>
          <a:p>
            <a:endParaRPr lang="en-US" dirty="0"/>
          </a:p>
          <a:p>
            <a:r>
              <a:rPr lang="en-US" dirty="0"/>
              <a:t>There are other works which use similar ideas, and even some which change the structure of the neural network, but I am not so familiar with this work</a:t>
            </a:r>
          </a:p>
        </p:txBody>
      </p:sp>
    </p:spTree>
    <p:extLst>
      <p:ext uri="{BB962C8B-B14F-4D97-AF65-F5344CB8AC3E}">
        <p14:creationId xmlns:p14="http://schemas.microsoft.com/office/powerpoint/2010/main" val="33639382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Ml</a:t>
            </a:r>
            <a:r>
              <a:rPr lang="en-US" dirty="0"/>
              <a:t> is not just neural networks – possibly in other methods this is also possible – and </a:t>
            </a:r>
            <a:r>
              <a:rPr lang="en-US" dirty="0" err="1"/>
              <a:t>mioght</a:t>
            </a:r>
            <a:r>
              <a:rPr lang="en-US" dirty="0"/>
              <a:t> make sense to make this discussion</a:t>
            </a:r>
          </a:p>
          <a:p>
            <a:endParaRPr lang="en-US" dirty="0"/>
          </a:p>
          <a:p>
            <a:r>
              <a:rPr lang="en-US" dirty="0"/>
              <a:t>For example, </a:t>
            </a:r>
            <a:r>
              <a:rPr lang="en-US" dirty="0" err="1"/>
              <a:t>xgboost</a:t>
            </a:r>
            <a:r>
              <a:rPr lang="en-US" dirty="0"/>
              <a:t> is also optimizing a loss through a gradient computation – we can also change the loss </a:t>
            </a:r>
            <a:r>
              <a:rPr lang="en-US" dirty="0" err="1"/>
              <a:t>fct</a:t>
            </a:r>
            <a:r>
              <a:rPr lang="en-US" dirty="0"/>
              <a:t> there</a:t>
            </a:r>
          </a:p>
          <a:p>
            <a:endParaRPr lang="en-US" dirty="0"/>
          </a:p>
          <a:p>
            <a:r>
              <a:rPr lang="en-US" dirty="0"/>
              <a:t>Another class of methods are kernel methods, let me talk a little bit about </a:t>
            </a:r>
            <a:r>
              <a:rPr lang="en-US" dirty="0" err="1"/>
              <a:t>guassian</a:t>
            </a:r>
            <a:r>
              <a:rPr lang="en-US" dirty="0"/>
              <a:t> processes and mention a paper which reviews different ways to include constraints in GPs</a:t>
            </a:r>
          </a:p>
          <a:p>
            <a:endParaRPr lang="en-US" dirty="0"/>
          </a:p>
        </p:txBody>
      </p:sp>
    </p:spTree>
    <p:extLst>
      <p:ext uri="{BB962C8B-B14F-4D97-AF65-F5344CB8AC3E}">
        <p14:creationId xmlns:p14="http://schemas.microsoft.com/office/powerpoint/2010/main" val="30954066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29985152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31704044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2568052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387296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03214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10754233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276578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3764984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2301550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885547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2.emf"/></Relationships>
</file>

<file path=ppt/slides/_rels/slide2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15.emf"/><Relationship Id="rId4" Type="http://schemas.openxmlformats.org/officeDocument/2006/relationships/image" Target="../media/image14.emf"/></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9.emf"/></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20.emf"/></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20.emf"/></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white, green, black, sign&#10;&#10;Description automatically generated">
            <a:extLst>
              <a:ext uri="{FF2B5EF4-FFF2-40B4-BE49-F238E27FC236}">
                <a16:creationId xmlns:a16="http://schemas.microsoft.com/office/drawing/2014/main" id="{BD629156-C730-F546-8351-698C9B1578D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575733" y="-323839"/>
            <a:ext cx="25983235" cy="14615572"/>
          </a:xfrm>
          <a:prstGeom prst="rect">
            <a:avLst/>
          </a:prstGeom>
        </p:spPr>
      </p:pic>
      <p:sp>
        <p:nvSpPr>
          <p:cNvPr id="6" name="AMLD">
            <a:extLst>
              <a:ext uri="{FF2B5EF4-FFF2-40B4-BE49-F238E27FC236}">
                <a16:creationId xmlns:a16="http://schemas.microsoft.com/office/drawing/2014/main" id="{6EEBCAB6-6EB3-7343-AF3F-6C38A4901347}"/>
              </a:ext>
            </a:extLst>
          </p:cNvPr>
          <p:cNvSpPr txBox="1">
            <a:spLocks/>
          </p:cNvSpPr>
          <p:nvPr/>
        </p:nvSpPr>
        <p:spPr>
          <a:xfrm>
            <a:off x="896537" y="4427837"/>
            <a:ext cx="15325594" cy="44986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Autofit/>
          </a:bodyPr>
          <a:lstStyle>
            <a:lvl1pPr marL="0" marR="0" indent="0" algn="l" defTabSz="2438338"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a:lstStyle>
          <a:p>
            <a:pPr hangingPunct="1"/>
            <a:r>
              <a:rPr lang="en-US" sz="8000" dirty="0">
                <a:solidFill>
                  <a:schemeClr val="bg1"/>
                </a:solidFill>
              </a:rPr>
              <a:t>Scientific Data Science:</a:t>
            </a:r>
          </a:p>
          <a:p>
            <a:pPr hangingPunct="1"/>
            <a:r>
              <a:rPr lang="en-US" sz="6600" dirty="0">
                <a:solidFill>
                  <a:schemeClr val="bg1"/>
                </a:solidFill>
              </a:rPr>
              <a:t>Incorporating domain knowledge &amp; other considerations</a:t>
            </a:r>
          </a:p>
          <a:p>
            <a:pPr hangingPunct="1"/>
            <a:endParaRPr lang="en-US" sz="6600" b="0" dirty="0">
              <a:solidFill>
                <a:schemeClr val="bg1"/>
              </a:solidFill>
            </a:endParaRPr>
          </a:p>
        </p:txBody>
      </p:sp>
      <p:sp>
        <p:nvSpPr>
          <p:cNvPr id="8" name="Presentation Subtitle">
            <a:extLst>
              <a:ext uri="{FF2B5EF4-FFF2-40B4-BE49-F238E27FC236}">
                <a16:creationId xmlns:a16="http://schemas.microsoft.com/office/drawing/2014/main" id="{7A457068-1056-6141-8842-F44CAA42B9AA}"/>
              </a:ext>
            </a:extLst>
          </p:cNvPr>
          <p:cNvSpPr txBox="1">
            <a:spLocks/>
          </p:cNvSpPr>
          <p:nvPr/>
        </p:nvSpPr>
        <p:spPr>
          <a:xfrm>
            <a:off x="896537" y="11144661"/>
            <a:ext cx="21971001" cy="1905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fontScale="85000" lnSpcReduction="20000"/>
          </a:bodyPr>
          <a:lstStyle>
            <a:lvl1pPr marL="0" marR="0" indent="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1pPr>
            <a:lvl2pPr marL="0" marR="0" indent="4572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2pPr>
            <a:lvl3pPr marL="0" marR="0" indent="9144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3pPr>
            <a:lvl4pPr marL="0" marR="0" indent="13716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4pPr>
            <a:lvl5pPr marL="0" marR="0" indent="18288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hangingPunct="1"/>
            <a:r>
              <a:rPr lang="en-US" dirty="0">
                <a:solidFill>
                  <a:schemeClr val="bg1"/>
                </a:solidFill>
              </a:rPr>
              <a:t>Organizers:</a:t>
            </a:r>
          </a:p>
          <a:p>
            <a:pPr hangingPunct="1"/>
            <a:r>
              <a:rPr lang="en-US" b="0" dirty="0">
                <a:solidFill>
                  <a:schemeClr val="bg1"/>
                </a:solidFill>
              </a:rPr>
              <a:t>Maria Han </a:t>
            </a:r>
            <a:r>
              <a:rPr lang="en-US" b="0" dirty="0" err="1">
                <a:solidFill>
                  <a:schemeClr val="bg1"/>
                </a:solidFill>
              </a:rPr>
              <a:t>Veiga</a:t>
            </a:r>
            <a:r>
              <a:rPr lang="en-US" b="0" dirty="0">
                <a:solidFill>
                  <a:schemeClr val="bg1"/>
                </a:solidFill>
              </a:rPr>
              <a:t> (MIDAS)</a:t>
            </a:r>
          </a:p>
          <a:p>
            <a:pPr hangingPunct="1"/>
            <a:r>
              <a:rPr lang="en-US" b="0" dirty="0">
                <a:solidFill>
                  <a:schemeClr val="bg1"/>
                </a:solidFill>
              </a:rPr>
              <a:t>Miles </a:t>
            </a:r>
            <a:r>
              <a:rPr lang="en-US" b="0" dirty="0" err="1">
                <a:solidFill>
                  <a:schemeClr val="bg1"/>
                </a:solidFill>
              </a:rPr>
              <a:t>Timpe</a:t>
            </a:r>
            <a:r>
              <a:rPr lang="en-US" b="0" dirty="0">
                <a:solidFill>
                  <a:schemeClr val="bg1"/>
                </a:solidFill>
              </a:rPr>
              <a:t> (UZH)</a:t>
            </a:r>
          </a:p>
        </p:txBody>
      </p:sp>
      <p:sp>
        <p:nvSpPr>
          <p:cNvPr id="9" name="Parallelogram 8">
            <a:extLst>
              <a:ext uri="{FF2B5EF4-FFF2-40B4-BE49-F238E27FC236}">
                <a16:creationId xmlns:a16="http://schemas.microsoft.com/office/drawing/2014/main" id="{F0F77470-CD01-0B45-889E-E2B71985578A}"/>
              </a:ext>
            </a:extLst>
          </p:cNvPr>
          <p:cNvSpPr/>
          <p:nvPr/>
        </p:nvSpPr>
        <p:spPr>
          <a:xfrm>
            <a:off x="13275736" y="-323839"/>
            <a:ext cx="20512841" cy="14615571"/>
          </a:xfrm>
          <a:prstGeom prst="parallelogram">
            <a:avLst/>
          </a:prstGeom>
          <a:blipFill dpi="0" rotWithShape="1">
            <a:blip r:embed="rId3">
              <a:extLst>
                <a:ext uri="{28A0092B-C50C-407E-A947-70E740481C1C}">
                  <a14:useLocalDpi xmlns:a14="http://schemas.microsoft.com/office/drawing/2010/main" val="0"/>
                </a:ext>
              </a:extLst>
            </a:blip>
            <a:srcRect/>
            <a:stretch>
              <a:fillRect l="-18781" r="1878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Molecular dynamics is a way of studying the behavior of molecular and material systems by tracking the trajectories of all the nuclei in the system. </a:t>
            </a:r>
          </a:p>
          <a:p>
            <a:pPr lvl="1" defTabSz="1853137">
              <a:spcBef>
                <a:spcPts val="3400"/>
              </a:spcBef>
              <a:buSzTx/>
              <a:defRPr sz="3040"/>
            </a:pPr>
            <a:r>
              <a:rPr lang="en-US" sz="4000" dirty="0"/>
              <a:t>Particles obey Newton’s law, with some potential energy function V that models the interaction between particles (nuclei)</a:t>
            </a:r>
          </a:p>
          <a:p>
            <a:pPr lvl="1" defTabSz="1853137">
              <a:spcBef>
                <a:spcPts val="3400"/>
              </a:spcBef>
              <a:buSzTx/>
              <a:defRPr sz="3040"/>
            </a:pPr>
            <a:endParaRPr lang="en-US" sz="4000" dirty="0"/>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8376510"/>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104969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p:txBody>
      </p:sp>
    </p:spTree>
    <p:extLst>
      <p:ext uri="{BB962C8B-B14F-4D97-AF65-F5344CB8AC3E}">
        <p14:creationId xmlns:p14="http://schemas.microsoft.com/office/powerpoint/2010/main" val="207096399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4446758"/>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6858000"/>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a:p>
            <a:pPr lvl="1" defTabSz="1853137" hangingPunct="1">
              <a:spcBef>
                <a:spcPts val="3400"/>
              </a:spcBef>
              <a:buSzTx/>
              <a:defRPr sz="3040"/>
            </a:pPr>
            <a:endParaRPr lang="en-US" sz="4000" dirty="0"/>
          </a:p>
          <a:p>
            <a:pPr defTabSz="1853137" hangingPunct="1">
              <a:spcBef>
                <a:spcPts val="3400"/>
              </a:spcBef>
              <a:buSzTx/>
              <a:defRPr sz="3040"/>
            </a:pPr>
            <a:r>
              <a:rPr lang="en-US" sz="4000" dirty="0"/>
              <a:t>In this paper, a neural network is trained to generate an approximation to V, when trained with simulation coming from density functional theory. This way, the accuracy is similar to DFT but it is as efficient as empirical potentials.</a:t>
            </a:r>
          </a:p>
        </p:txBody>
      </p:sp>
      <p:sp>
        <p:nvSpPr>
          <p:cNvPr id="9" name="Slide Subtitle">
            <a:extLst>
              <a:ext uri="{FF2B5EF4-FFF2-40B4-BE49-F238E27FC236}">
                <a16:creationId xmlns:a16="http://schemas.microsoft.com/office/drawing/2014/main" id="{68A87AE4-37D0-3C4D-A8A5-D79758245726}"/>
              </a:ext>
            </a:extLst>
          </p:cNvPr>
          <p:cNvSpPr txBox="1">
            <a:spLocks noGrp="1"/>
          </p:cNvSpPr>
          <p:nvPr>
            <p:ph type="body" idx="21"/>
          </p:nvPr>
        </p:nvSpPr>
        <p:spPr>
          <a:xfrm>
            <a:off x="1206500" y="2372962"/>
            <a:ext cx="21971000" cy="934780"/>
          </a:xfrm>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Tree>
    <p:extLst>
      <p:ext uri="{BB962C8B-B14F-4D97-AF65-F5344CB8AC3E}">
        <p14:creationId xmlns:p14="http://schemas.microsoft.com/office/powerpoint/2010/main" val="317414931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Surrogate modelling</a:t>
            </a:r>
          </a:p>
          <a:p>
            <a:pPr lvl="1" defTabSz="1853137">
              <a:spcBef>
                <a:spcPts val="3400"/>
              </a:spcBef>
              <a:buSzTx/>
              <a:defRPr sz="3040"/>
            </a:pPr>
            <a:r>
              <a:rPr lang="en-US" sz="4000" dirty="0"/>
              <a:t>Replacing expensive computation by a surrogate model</a:t>
            </a:r>
          </a:p>
          <a:p>
            <a:pPr lvl="1" defTabSz="1853137">
              <a:spcBef>
                <a:spcPts val="3400"/>
              </a:spcBef>
              <a:buSzTx/>
              <a:defRPr sz="3040"/>
            </a:pPr>
            <a:r>
              <a:rPr lang="en-US" sz="4000" dirty="0"/>
              <a:t>Given input and outputs, learn the mapping without having to solve computationally expensive models</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1434076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Storage</a:t>
            </a:r>
          </a:p>
          <a:p>
            <a:pPr lvl="1" defTabSz="1853137">
              <a:spcBef>
                <a:spcPts val="3400"/>
              </a:spcBef>
              <a:buSzTx/>
              <a:defRPr sz="3040"/>
            </a:pPr>
            <a:r>
              <a:rPr lang="en-US" sz="4000" dirty="0"/>
              <a:t>Numerical simulations produce a lot of data</a:t>
            </a:r>
          </a:p>
          <a:p>
            <a:pPr lvl="1" defTabSz="1853137">
              <a:spcBef>
                <a:spcPts val="3400"/>
              </a:spcBef>
              <a:buSzTx/>
              <a:defRPr sz="3040"/>
            </a:pPr>
            <a:r>
              <a:rPr lang="en-US" sz="4000" dirty="0"/>
              <a:t>Use machine learning techniques to choose what data to keep, what data is redundant </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383100799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Dimension Reduced Turbulent Flow Data From Deep Vector Quantizers, M. </a:t>
            </a:r>
            <a:r>
              <a:rPr lang="en-US" b="0" dirty="0" err="1"/>
              <a:t>Momenifar</a:t>
            </a:r>
            <a:r>
              <a:rPr lang="en-US" b="0" dirty="0"/>
              <a:t> et al., arXiv:2103.01074</a:t>
            </a:r>
            <a:endParaRPr b="0" dirty="0"/>
          </a:p>
        </p:txBody>
      </p:sp>
      <p:sp>
        <p:nvSpPr>
          <p:cNvPr id="185" name="Uses of ml in science:…"/>
          <p:cNvSpPr txBox="1">
            <a:spLocks noGrp="1"/>
          </p:cNvSpPr>
          <p:nvPr>
            <p:ph type="body" idx="1"/>
          </p:nvPr>
        </p:nvSpPr>
        <p:spPr>
          <a:xfrm>
            <a:off x="11401424" y="4248504"/>
            <a:ext cx="11776075" cy="8256012"/>
          </a:xfrm>
          <a:prstGeom prst="rect">
            <a:avLst/>
          </a:prstGeom>
        </p:spPr>
        <p:txBody>
          <a:bodyPr>
            <a:normAutofit/>
          </a:bodyPr>
          <a:lstStyle/>
          <a:p>
            <a:pPr lvl="1" defTabSz="1853137">
              <a:spcBef>
                <a:spcPts val="3400"/>
              </a:spcBef>
              <a:buSzTx/>
              <a:defRPr sz="3040"/>
            </a:pPr>
            <a:r>
              <a:rPr lang="en-US" sz="4000" dirty="0"/>
              <a:t>Finding a data-driven low-dimensional representation of the data</a:t>
            </a:r>
          </a:p>
          <a:p>
            <a:pPr lvl="1" defTabSz="1853137">
              <a:spcBef>
                <a:spcPts val="3400"/>
              </a:spcBef>
              <a:buSzTx/>
              <a:defRPr sz="3040"/>
            </a:pPr>
            <a:r>
              <a:rPr lang="en-US" sz="4000" dirty="0"/>
              <a:t>Compression ratio of 85 (ratio between original size and compressed one)</a:t>
            </a:r>
          </a:p>
          <a:p>
            <a:pPr lvl="1" defTabSz="1853137">
              <a:spcBef>
                <a:spcPts val="3400"/>
              </a:spcBef>
              <a:buSzTx/>
              <a:defRPr sz="3040"/>
            </a:pPr>
            <a:r>
              <a:rPr lang="en-US" sz="4000" dirty="0"/>
              <a:t>Predictions faithfully reproduce most statistics of the flow</a:t>
            </a:r>
          </a:p>
          <a:p>
            <a:pPr lvl="1" defTabSz="1853137">
              <a:spcBef>
                <a:spcPts val="3400"/>
              </a:spcBef>
              <a:buSzTx/>
              <a:defRPr sz="3040"/>
            </a:pPr>
            <a:r>
              <a:rPr lang="en-US" sz="4000" dirty="0"/>
              <a:t>Leads to more efficient storage</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98282FF5-6035-0B48-B51B-8737FE2C5298}"/>
              </a:ext>
            </a:extLst>
          </p:cNvPr>
          <p:cNvPicPr>
            <a:picLocks noChangeAspect="1"/>
          </p:cNvPicPr>
          <p:nvPr/>
        </p:nvPicPr>
        <p:blipFill>
          <a:blip r:embed="rId3"/>
          <a:stretch>
            <a:fillRect/>
          </a:stretch>
        </p:blipFill>
        <p:spPr>
          <a:xfrm>
            <a:off x="1206500" y="4013323"/>
            <a:ext cx="10194925" cy="8490088"/>
          </a:xfrm>
          <a:prstGeom prst="rect">
            <a:avLst/>
          </a:prstGeom>
        </p:spPr>
      </p:pic>
    </p:spTree>
    <p:extLst>
      <p:ext uri="{BB962C8B-B14F-4D97-AF65-F5344CB8AC3E}">
        <p14:creationId xmlns:p14="http://schemas.microsoft.com/office/powerpoint/2010/main" val="15413130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70000" lnSpcReduction="20000"/>
          </a:bodyPr>
          <a:lstStyle/>
          <a:p>
            <a:r>
              <a:rPr lang="en-US" b="0" dirty="0"/>
              <a:t>Data-driven discovery of partial differential equations, S. H. Rudy et al., Science Advances, 2017</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Discovering governing equations </a:t>
            </a:r>
          </a:p>
          <a:p>
            <a:pPr lvl="1" defTabSz="1853137">
              <a:spcBef>
                <a:spcPts val="3400"/>
              </a:spcBef>
              <a:buSzTx/>
              <a:defRPr sz="3040"/>
            </a:pPr>
            <a:r>
              <a:rPr lang="en-US" sz="4000" dirty="0"/>
              <a:t>From observations, infer the underlying partial differential equation</a:t>
            </a:r>
          </a:p>
          <a:p>
            <a:pPr marL="1219200" lvl="2" indent="0" defTabSz="1853137">
              <a:spcBef>
                <a:spcPts val="3400"/>
              </a:spcBef>
              <a:buSzTx/>
              <a:buNone/>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7170" name="Picture 2">
            <a:extLst>
              <a:ext uri="{FF2B5EF4-FFF2-40B4-BE49-F238E27FC236}">
                <a16:creationId xmlns:a16="http://schemas.microsoft.com/office/drawing/2014/main" id="{8AB9B779-6E84-E24E-B80D-BDB3AA5FDB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2667" y="6363462"/>
            <a:ext cx="13797496" cy="667207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641E1FFD-A394-0244-9F71-C4721E88E870}"/>
              </a:ext>
            </a:extLst>
          </p:cNvPr>
          <p:cNvSpPr/>
          <p:nvPr/>
        </p:nvSpPr>
        <p:spPr>
          <a:xfrm>
            <a:off x="2709333" y="11142133"/>
            <a:ext cx="18525067"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ectangle 7">
            <a:extLst>
              <a:ext uri="{FF2B5EF4-FFF2-40B4-BE49-F238E27FC236}">
                <a16:creationId xmlns:a16="http://schemas.microsoft.com/office/drawing/2014/main" id="{09A5428D-B5B8-2C43-8ABB-73AA0FDFBD20}"/>
              </a:ext>
            </a:extLst>
          </p:cNvPr>
          <p:cNvSpPr/>
          <p:nvPr/>
        </p:nvSpPr>
        <p:spPr>
          <a:xfrm>
            <a:off x="0" y="10031059"/>
            <a:ext cx="16035866"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781178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a:t>
            </a:r>
          </a:p>
          <a:p>
            <a:pPr lvl="1" defTabSz="1853137">
              <a:spcBef>
                <a:spcPts val="3400"/>
              </a:spcBef>
              <a:buSzTx/>
              <a:defRPr sz="3040"/>
            </a:pPr>
            <a:r>
              <a:rPr lang="en-US" sz="4000" dirty="0"/>
              <a:t>Solving partial differential equations is still of large interest – many engineering and scientific problems can be formalized through a PDE.</a:t>
            </a:r>
          </a:p>
          <a:p>
            <a:pPr lvl="1" defTabSz="1853137">
              <a:spcBef>
                <a:spcPts val="3400"/>
              </a:spcBef>
              <a:buSzTx/>
              <a:defRPr sz="3040"/>
            </a:pPr>
            <a:r>
              <a:rPr lang="en-US" sz="4000" dirty="0"/>
              <a:t>Numerical solvers of PDEs are </a:t>
            </a:r>
            <a:r>
              <a:rPr lang="en-US" sz="4000" i="1" dirty="0"/>
              <a:t>fiddly</a:t>
            </a:r>
            <a:r>
              <a:rPr lang="en-US" sz="4000" dirty="0"/>
              <a:t>:</a:t>
            </a:r>
          </a:p>
          <a:p>
            <a:pPr lvl="2" defTabSz="1853137">
              <a:spcBef>
                <a:spcPts val="3400"/>
              </a:spcBef>
              <a:buSzTx/>
              <a:defRPr sz="3040"/>
            </a:pPr>
            <a:r>
              <a:rPr lang="en-US" sz="4000" dirty="0"/>
              <a:t>Require parameter tuning</a:t>
            </a:r>
          </a:p>
          <a:p>
            <a:pPr lvl="2" defTabSz="1853137">
              <a:spcBef>
                <a:spcPts val="3400"/>
              </a:spcBef>
              <a:buSzTx/>
              <a:defRPr sz="3040"/>
            </a:pPr>
            <a:r>
              <a:rPr lang="en-US" sz="4000" dirty="0"/>
              <a:t>Numerical considerations (e.g.: because of discretization, some systems of PDEs can’t be solved naively)</a:t>
            </a:r>
          </a:p>
          <a:p>
            <a:pPr lvl="2" defTabSz="1853137">
              <a:spcBef>
                <a:spcPts val="3400"/>
              </a:spcBef>
              <a:buSzTx/>
              <a:defRPr sz="3040"/>
            </a:pPr>
            <a:r>
              <a:rPr lang="en-US" sz="4000" dirty="0"/>
              <a:t>Computationally expensive</a:t>
            </a:r>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6962059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47500" lnSpcReduction="20000"/>
          </a:bodyPr>
          <a:lstStyle/>
          <a:p>
            <a:r>
              <a:rPr lang="en-US" b="0" dirty="0"/>
              <a:t>Jonathan </a:t>
            </a:r>
            <a:r>
              <a:rPr lang="en-US" b="0" dirty="0" err="1"/>
              <a:t>Tompson</a:t>
            </a:r>
            <a:r>
              <a:rPr lang="en-US" b="0" dirty="0"/>
              <a:t>, Kristofer </a:t>
            </a:r>
            <a:r>
              <a:rPr lang="en-US" b="0" dirty="0" err="1"/>
              <a:t>Schlachter</a:t>
            </a:r>
            <a:r>
              <a:rPr lang="en-US" b="0" dirty="0"/>
              <a:t>, Pablo </a:t>
            </a:r>
            <a:r>
              <a:rPr lang="en-US" b="0" dirty="0" err="1"/>
              <a:t>Sprechmann</a:t>
            </a:r>
            <a:r>
              <a:rPr lang="en-US" b="0" dirty="0"/>
              <a:t>, and Ken Perlin. 2017. Accelerating </a:t>
            </a:r>
            <a:r>
              <a:rPr lang="en-US" b="0" dirty="0" err="1"/>
              <a:t>eulerian</a:t>
            </a:r>
            <a:r>
              <a:rPr lang="en-US" b="0" dirty="0"/>
              <a:t> fluid simulation with convolutional networks. In </a:t>
            </a:r>
            <a:r>
              <a:rPr lang="en-US" b="0" i="1" dirty="0"/>
              <a:t>Proceedings of the 34th International Conference on Machine Learning - Volume 70</a:t>
            </a:r>
            <a:r>
              <a:rPr lang="en-US" b="0" dirty="0"/>
              <a:t> (</a:t>
            </a:r>
            <a:r>
              <a:rPr lang="en-US" b="0" i="1" dirty="0"/>
              <a:t>ICML'17</a:t>
            </a:r>
            <a:r>
              <a:rPr lang="en-US" b="0" dirty="0"/>
              <a:t>). </a:t>
            </a:r>
            <a:r>
              <a:rPr lang="en-US" b="0" dirty="0" err="1"/>
              <a:t>JMLR.org</a:t>
            </a:r>
            <a:r>
              <a:rPr lang="en-US" b="0" dirty="0"/>
              <a:t>, 3424–3433.</a:t>
            </a:r>
          </a:p>
          <a:p>
            <a:endParaRPr b="0" dirty="0"/>
          </a:p>
        </p:txBody>
      </p:sp>
      <p:sp>
        <p:nvSpPr>
          <p:cNvPr id="185" name="Uses of ml in science:…"/>
          <p:cNvSpPr txBox="1">
            <a:spLocks noGrp="1"/>
          </p:cNvSpPr>
          <p:nvPr>
            <p:ph type="body" idx="1"/>
          </p:nvPr>
        </p:nvSpPr>
        <p:spPr>
          <a:xfrm>
            <a:off x="1206500" y="4248504"/>
            <a:ext cx="14889811" cy="8256012"/>
          </a:xfrm>
          <a:prstGeom prst="rect">
            <a:avLst/>
          </a:prstGeom>
        </p:spPr>
        <p:txBody>
          <a:bodyPr>
            <a:normAutofit/>
          </a:bodyPr>
          <a:lstStyle/>
          <a:p>
            <a:pPr defTabSz="1853137">
              <a:spcBef>
                <a:spcPts val="3400"/>
              </a:spcBef>
              <a:buSzTx/>
              <a:defRPr sz="3040"/>
            </a:pPr>
            <a:r>
              <a:rPr lang="en-US" sz="4000" b="1" dirty="0"/>
              <a:t>Solving partial differential equations – incompressible flow </a:t>
            </a:r>
          </a:p>
          <a:p>
            <a:pPr lvl="1" defTabSz="1853137">
              <a:spcBef>
                <a:spcPts val="3400"/>
              </a:spcBef>
              <a:buSzTx/>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2F2C809B-394D-7A46-B87E-56F6058AC361}"/>
              </a:ext>
            </a:extLst>
          </p:cNvPr>
          <p:cNvPicPr>
            <a:picLocks noChangeAspect="1"/>
          </p:cNvPicPr>
          <p:nvPr/>
        </p:nvPicPr>
        <p:blipFill rotWithShape="1">
          <a:blip r:embed="rId3"/>
          <a:srcRect l="64378"/>
          <a:stretch/>
        </p:blipFill>
        <p:spPr>
          <a:xfrm>
            <a:off x="2896420" y="5467857"/>
            <a:ext cx="3316660" cy="6579966"/>
          </a:xfrm>
          <a:prstGeom prst="rect">
            <a:avLst/>
          </a:prstGeom>
        </p:spPr>
      </p:pic>
      <p:sp>
        <p:nvSpPr>
          <p:cNvPr id="4" name="TextBox 3">
            <a:extLst>
              <a:ext uri="{FF2B5EF4-FFF2-40B4-BE49-F238E27FC236}">
                <a16:creationId xmlns:a16="http://schemas.microsoft.com/office/drawing/2014/main" id="{D5CFB520-8A0E-D246-974E-03755222C6D8}"/>
              </a:ext>
            </a:extLst>
          </p:cNvPr>
          <p:cNvSpPr txBox="1"/>
          <p:nvPr/>
        </p:nvSpPr>
        <p:spPr>
          <a:xfrm>
            <a:off x="6213080" y="6858000"/>
            <a:ext cx="516413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i="1" dirty="0"/>
              <a:t>exact</a:t>
            </a:r>
            <a:r>
              <a:rPr lang="en-US" dirty="0"/>
              <a:t> solution (Preconditioner Conjugate Gradient method)</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0" name="TextBox 9">
            <a:extLst>
              <a:ext uri="{FF2B5EF4-FFF2-40B4-BE49-F238E27FC236}">
                <a16:creationId xmlns:a16="http://schemas.microsoft.com/office/drawing/2014/main" id="{C92EBD77-95A9-BE44-B674-B2FFF328853A}"/>
              </a:ext>
            </a:extLst>
          </p:cNvPr>
          <p:cNvSpPr txBox="1"/>
          <p:nvPr/>
        </p:nvSpPr>
        <p:spPr>
          <a:xfrm>
            <a:off x="5926377" y="9637577"/>
            <a:ext cx="516413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t>Proposed method</a:t>
            </a:r>
            <a:endParaRPr kumimoji="0" lang="en-US" sz="2400" u="none" strike="noStrike" cap="none" spc="0" normalizeH="0" baseline="0" dirty="0">
              <a:ln>
                <a:noFill/>
              </a:ln>
              <a:solidFill>
                <a:srgbClr val="5E5E5E"/>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FE2EC06B-DB67-424E-A8A2-A163C94400D5}"/>
              </a:ext>
            </a:extLst>
          </p:cNvPr>
          <p:cNvSpPr txBox="1"/>
          <p:nvPr/>
        </p:nvSpPr>
        <p:spPr>
          <a:xfrm>
            <a:off x="13930918" y="6858000"/>
            <a:ext cx="8910555" cy="44114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Authors use a Convolutional Neural Network</a:t>
            </a:r>
            <a:r>
              <a:rPr lang="en-US" sz="4000" dirty="0">
                <a:solidFill>
                  <a:schemeClr val="bg2">
                    <a:lumMod val="10000"/>
                  </a:schemeClr>
                </a:solidFill>
              </a:rPr>
              <a:t> to solve resulting linear system</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~100x speed up in comparison to CGD method</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4000" dirty="0">
                <a:solidFill>
                  <a:schemeClr val="bg2">
                    <a:lumMod val="10000"/>
                  </a:schemeClr>
                </a:solidFill>
              </a:rPr>
              <a:t>~1.5x speed up in comparison to iterative methods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5597729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 Fourier Neural Operator for Parametric Partial Differential Equations L. </a:t>
            </a:r>
            <a:r>
              <a:rPr lang="en-US" b="0" dirty="0" err="1"/>
              <a:t>Zongyi</a:t>
            </a:r>
            <a:r>
              <a:rPr lang="en-US" b="0" dirty="0"/>
              <a:t> et al. arXiv:2010.08895, 2020</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 – solving full fluid equation</a:t>
            </a:r>
          </a:p>
          <a:p>
            <a:pPr lvl="1" defTabSz="1853137">
              <a:spcBef>
                <a:spcPts val="3400"/>
              </a:spcBef>
              <a:buSzTx/>
              <a:defRPr sz="3040"/>
            </a:pPr>
            <a:endParaRPr lang="en-US" sz="4000" b="1"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8194" name="Picture 2" descr="Navier-Skotes Equation">
            <a:extLst>
              <a:ext uri="{FF2B5EF4-FFF2-40B4-BE49-F238E27FC236}">
                <a16:creationId xmlns:a16="http://schemas.microsoft.com/office/drawing/2014/main" id="{AA258000-D56B-0F40-AD50-BC1909DF6B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500" y="6094895"/>
            <a:ext cx="11040070" cy="596163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7249AFF-219C-2B47-A733-AC95B9349ED1}"/>
              </a:ext>
            </a:extLst>
          </p:cNvPr>
          <p:cNvSpPr txBox="1"/>
          <p:nvPr/>
        </p:nvSpPr>
        <p:spPr>
          <a:xfrm>
            <a:off x="13863185" y="6191151"/>
            <a:ext cx="8910555"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Up to 1000x faster than traditiona</a:t>
            </a:r>
            <a:r>
              <a:rPr lang="en-US" sz="4000" dirty="0">
                <a:solidFill>
                  <a:schemeClr val="bg2">
                    <a:lumMod val="10000"/>
                  </a:schemeClr>
                </a:solidFill>
              </a:rPr>
              <a:t>l solvers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36481358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marL="0" indent="0" defTabSz="1853137">
              <a:spcBef>
                <a:spcPts val="3400"/>
              </a:spcBef>
              <a:buSzTx/>
              <a:buNone/>
              <a:defRPr sz="3040"/>
            </a:pPr>
            <a:r>
              <a:rPr lang="en-US" sz="4000" dirty="0"/>
              <a:t>Many other applications:</a:t>
            </a:r>
          </a:p>
          <a:p>
            <a:pPr defTabSz="1853137">
              <a:spcBef>
                <a:spcPts val="3400"/>
              </a:spcBef>
              <a:buSzTx/>
              <a:defRPr sz="3040"/>
            </a:pPr>
            <a:r>
              <a:rPr lang="en-US" sz="4000" dirty="0"/>
              <a:t>Tackling previously intractable problems</a:t>
            </a:r>
          </a:p>
          <a:p>
            <a:pPr defTabSz="1853137">
              <a:spcBef>
                <a:spcPts val="3400"/>
              </a:spcBef>
              <a:buSzTx/>
              <a:defRPr sz="3040"/>
            </a:pPr>
            <a:r>
              <a:rPr lang="en-US" sz="4000" dirty="0"/>
              <a:t>Inverse modelling</a:t>
            </a:r>
          </a:p>
          <a:p>
            <a:pPr defTabSz="1853137">
              <a:spcBef>
                <a:spcPts val="3400"/>
              </a:spcBef>
              <a:buSzTx/>
              <a:defRPr sz="3040"/>
            </a:pPr>
            <a:r>
              <a:rPr lang="en-US" sz="4000" dirty="0"/>
              <a:t>Uncertainty quantification</a:t>
            </a:r>
          </a:p>
          <a:p>
            <a:pPr defTabSz="1853137">
              <a:spcBef>
                <a:spcPts val="3400"/>
              </a:spcBef>
              <a:buSzTx/>
              <a:defRPr sz="3040"/>
            </a:pPr>
            <a:r>
              <a:rPr lang="en-US" sz="4000" dirty="0" err="1"/>
              <a:t>Parametrisation</a:t>
            </a:r>
            <a:r>
              <a:rPr lang="en-US" sz="4000" dirty="0"/>
              <a:t> </a:t>
            </a:r>
          </a:p>
          <a:p>
            <a:pPr defTabSz="1853137">
              <a:spcBef>
                <a:spcPts val="3400"/>
              </a:spcBef>
              <a:buSzTx/>
              <a:defRPr sz="3040"/>
            </a:pPr>
            <a:r>
              <a:rPr lang="en-US" sz="4000" dirty="0"/>
              <a:t>Downscaling</a:t>
            </a:r>
          </a:p>
          <a:p>
            <a:pPr defTabSz="1853137">
              <a:spcBef>
                <a:spcPts val="3400"/>
              </a:spcBef>
              <a:buSzTx/>
              <a:defRPr sz="3040"/>
            </a:pPr>
            <a:r>
              <a:rPr lang="en-US" sz="4000" dirty="0"/>
              <a:t>Reduced order modelling</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5" name="Agenda"/>
          <p:cNvSpPr txBox="1">
            <a:spLocks noGrp="1"/>
          </p:cNvSpPr>
          <p:nvPr>
            <p:ph type="title"/>
          </p:nvPr>
        </p:nvSpPr>
        <p:spPr>
          <a:prstGeom prst="rect">
            <a:avLst/>
          </a:prstGeom>
        </p:spPr>
        <p:txBody>
          <a:bodyPr/>
          <a:lstStyle/>
          <a:p>
            <a:r>
              <a:t>Agenda</a:t>
            </a:r>
          </a:p>
        </p:txBody>
      </p:sp>
      <p:sp>
        <p:nvSpPr>
          <p:cNvPr id="176" name="Slide Subtitle"/>
          <p:cNvSpPr txBox="1">
            <a:spLocks noGrp="1"/>
          </p:cNvSpPr>
          <p:nvPr>
            <p:ph type="body" idx="21"/>
          </p:nvPr>
        </p:nvSpPr>
        <p:spPr>
          <a:prstGeom prst="rect">
            <a:avLst/>
          </a:prstGeom>
        </p:spPr>
        <p:txBody>
          <a:bodyPr/>
          <a:lstStyle/>
          <a:p>
            <a:endParaRPr/>
          </a:p>
        </p:txBody>
      </p:sp>
      <p:sp>
        <p:nvSpPr>
          <p:cNvPr id="177" name="What we will talk about — examples…"/>
          <p:cNvSpPr txBox="1">
            <a:spLocks noGrp="1"/>
          </p:cNvSpPr>
          <p:nvPr>
            <p:ph type="body" idx="1"/>
          </p:nvPr>
        </p:nvSpPr>
        <p:spPr>
          <a:prstGeom prst="rect">
            <a:avLst/>
          </a:prstGeom>
        </p:spPr>
        <p:txBody>
          <a:bodyPr/>
          <a:lstStyle/>
          <a:p>
            <a:r>
              <a:rPr dirty="0"/>
              <a:t>What we will talk about — examples </a:t>
            </a:r>
          </a:p>
          <a:p>
            <a:pPr lvl="1"/>
            <a:r>
              <a:rPr dirty="0"/>
              <a:t>This also crosses to industry because there’s also domain knowledge </a:t>
            </a:r>
          </a:p>
          <a:p>
            <a:pPr lvl="1"/>
            <a:r>
              <a:rPr dirty="0"/>
              <a:t>Requires understanding ML</a:t>
            </a:r>
          </a:p>
          <a:p>
            <a:r>
              <a:rPr dirty="0"/>
              <a:t>How to incorporate physical knowledge </a:t>
            </a:r>
          </a:p>
          <a:p>
            <a:r>
              <a:rPr dirty="0"/>
              <a:t>Interpretability and uncertainty </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ifference between scientific ML and industry ML"/>
          <p:cNvSpPr txBox="1">
            <a:spLocks noGrp="1"/>
          </p:cNvSpPr>
          <p:nvPr>
            <p:ph type="title"/>
          </p:nvPr>
        </p:nvSpPr>
        <p:spPr>
          <a:prstGeom prst="rect">
            <a:avLst/>
          </a:prstGeom>
        </p:spPr>
        <p:txBody>
          <a:bodyPr/>
          <a:lstStyle>
            <a:lvl1pPr defTabSz="2170121">
              <a:defRPr sz="7565" spc="-151"/>
            </a:lvl1pPr>
          </a:lstStyle>
          <a:p>
            <a:r>
              <a:rPr lang="en-US" dirty="0"/>
              <a:t>Limitations of using ML in science</a:t>
            </a:r>
            <a:endParaRPr dirty="0"/>
          </a:p>
        </p:txBody>
      </p:sp>
      <p:sp>
        <p:nvSpPr>
          <p:cNvPr id="188" name="Slide Subtitle"/>
          <p:cNvSpPr txBox="1">
            <a:spLocks noGrp="1"/>
          </p:cNvSpPr>
          <p:nvPr>
            <p:ph type="body" idx="21"/>
          </p:nvPr>
        </p:nvSpPr>
        <p:spPr>
          <a:prstGeom prst="rect">
            <a:avLst/>
          </a:prstGeom>
        </p:spPr>
        <p:txBody>
          <a:bodyPr/>
          <a:lstStyle/>
          <a:p>
            <a:endParaRPr/>
          </a:p>
        </p:txBody>
      </p:sp>
      <p:sp>
        <p:nvSpPr>
          <p:cNvPr id="189" name="Difference between scientific problems and traditional ml problems…"/>
          <p:cNvSpPr txBox="1">
            <a:spLocks noGrp="1"/>
          </p:cNvSpPr>
          <p:nvPr>
            <p:ph type="body" idx="1"/>
          </p:nvPr>
        </p:nvSpPr>
        <p:spPr>
          <a:prstGeom prst="rect">
            <a:avLst/>
          </a:prstGeom>
        </p:spPr>
        <p:txBody>
          <a:bodyPr>
            <a:normAutofit lnSpcReduction="10000"/>
          </a:bodyPr>
          <a:lstStyle/>
          <a:p>
            <a:pPr marL="0" indent="0" defTabSz="457200">
              <a:lnSpc>
                <a:spcPct val="100000"/>
              </a:lnSpc>
              <a:spcBef>
                <a:spcPts val="0"/>
              </a:spcBef>
              <a:buSzTx/>
              <a:buNone/>
              <a:defRPr sz="1100"/>
            </a:pPr>
            <a:r>
              <a:rPr lang="en-US" sz="4000" dirty="0"/>
              <a:t>Inconsistency with physical laws </a:t>
            </a:r>
          </a:p>
          <a:p>
            <a:pPr marL="0" indent="0" defTabSz="457200">
              <a:lnSpc>
                <a:spcPct val="100000"/>
              </a:lnSpc>
              <a:spcBef>
                <a:spcPts val="0"/>
              </a:spcBef>
              <a:buSzTx/>
              <a:buNone/>
              <a:defRPr sz="1100"/>
            </a:pPr>
            <a:r>
              <a:rPr lang="en-US" sz="4000" dirty="0"/>
              <a:t>	Results which are obviously wrong that can lead to bad results, crash the system</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Lack of theoretical guarantees do not inspire confidence </a:t>
            </a:r>
          </a:p>
          <a:p>
            <a:pPr marL="0" indent="0" defTabSz="457200">
              <a:lnSpc>
                <a:spcPct val="100000"/>
              </a:lnSpc>
              <a:spcBef>
                <a:spcPts val="0"/>
              </a:spcBef>
              <a:buSzTx/>
              <a:buNone/>
              <a:defRPr sz="1100"/>
            </a:pPr>
            <a:r>
              <a:rPr lang="en-US" sz="4000" dirty="0"/>
              <a:t>	Interpolation versus extrapolation</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Cool proof-of-concept projects, but a lot to be done to live up to the hype</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Applications in science are stringent:</a:t>
            </a:r>
          </a:p>
          <a:p>
            <a:pPr marL="0" indent="0" defTabSz="457200">
              <a:lnSpc>
                <a:spcPct val="100000"/>
              </a:lnSpc>
              <a:spcBef>
                <a:spcPts val="0"/>
              </a:spcBef>
              <a:buSzTx/>
              <a:buNone/>
              <a:defRPr sz="1100"/>
            </a:pPr>
            <a:r>
              <a:rPr lang="en-US" sz="4000" dirty="0"/>
              <a:t>	- very good defined notion of what is wrong</a:t>
            </a:r>
          </a:p>
          <a:p>
            <a:pPr marL="0" indent="0" defTabSz="457200">
              <a:lnSpc>
                <a:spcPct val="100000"/>
              </a:lnSpc>
              <a:spcBef>
                <a:spcPts val="0"/>
              </a:spcBef>
              <a:buSzTx/>
              <a:buNone/>
              <a:defRPr sz="1100"/>
            </a:pPr>
            <a:r>
              <a:rPr lang="en-US" sz="4000" dirty="0"/>
              <a:t>	- traditional applications of machine learning are more forgiving (e.g.: machine translation)</a:t>
            </a:r>
          </a:p>
          <a:p>
            <a:pPr marL="0" indent="0" defTabSz="457200">
              <a:lnSpc>
                <a:spcPct val="100000"/>
              </a:lnSpc>
              <a:spcBef>
                <a:spcPts val="0"/>
              </a:spcBef>
              <a:buSzTx/>
              <a:buNone/>
              <a:defRPr sz="1100"/>
            </a:pPr>
            <a:r>
              <a:rPr lang="en-US" sz="4000" dirty="0"/>
              <a:t>	- using scientific problems to test machine learning models opens doors to think about how to better make models</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lstStyle/>
          <a:p>
            <a:endParaRPr/>
          </a:p>
        </p:txBody>
      </p:sp>
      <p:sp>
        <p:nvSpPr>
          <p:cNvPr id="193" name="Definition…"/>
          <p:cNvSpPr txBox="1">
            <a:spLocks noGrp="1"/>
          </p:cNvSpPr>
          <p:nvPr>
            <p:ph type="body" idx="1"/>
          </p:nvPr>
        </p:nvSpPr>
        <p:spPr>
          <a:prstGeom prst="rect">
            <a:avLst/>
          </a:prstGeom>
        </p:spPr>
        <p:txBody>
          <a:bodyPr/>
          <a:lstStyle/>
          <a:p>
            <a:r>
              <a:rPr lang="en-US" dirty="0"/>
              <a:t>Respecting the constraints of the problem</a:t>
            </a:r>
          </a:p>
          <a:p>
            <a:r>
              <a:rPr lang="en-US" dirty="0"/>
              <a:t>Theoretical guarantees</a:t>
            </a:r>
          </a:p>
          <a:p>
            <a:r>
              <a:rPr lang="en-US" dirty="0"/>
              <a:t>Reducing the space of models in which we are searching</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A soft-constraint is some awareness of the constraint, but it’s not not guaranteed to be always respected</a:t>
            </a:r>
          </a:p>
          <a:p>
            <a:r>
              <a:rPr lang="en-US" dirty="0"/>
              <a:t>A hard-constraint gives the guarantee that the constraint is respected</a:t>
            </a:r>
          </a:p>
          <a:p>
            <a:pPr lvl="1"/>
            <a:r>
              <a:rPr lang="en-US" i="1" dirty="0"/>
              <a:t>Typically</a:t>
            </a:r>
            <a:r>
              <a:rPr lang="en-US" dirty="0"/>
              <a:t>, a soft-constraint is easier to include, and degrades the performance less</a:t>
            </a:r>
            <a:endParaRPr dirty="0"/>
          </a:p>
        </p:txBody>
      </p:sp>
    </p:spTree>
    <p:extLst>
      <p:ext uri="{BB962C8B-B14F-4D97-AF65-F5344CB8AC3E}">
        <p14:creationId xmlns:p14="http://schemas.microsoft.com/office/powerpoint/2010/main" val="176280053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Function invariance is a function whose output will not change with respect to the invariant property.</a:t>
            </a:r>
          </a:p>
          <a:p>
            <a:pPr lvl="1"/>
            <a:r>
              <a:rPr lang="en-US" dirty="0"/>
              <a:t>E.g.:  Laplacian operator is rotation invariant</a:t>
            </a:r>
          </a:p>
          <a:p>
            <a:pPr lvl="1"/>
            <a:endParaRPr lang="en-US" dirty="0"/>
          </a:p>
          <a:p>
            <a:r>
              <a:rPr lang="en-US" dirty="0"/>
              <a:t>Function equivariance is a function whose output might change, but the end result does not change.</a:t>
            </a:r>
          </a:p>
          <a:p>
            <a:pPr lvl="1"/>
            <a:r>
              <a:rPr lang="en-US" dirty="0"/>
              <a:t>E.g.: typical convolutional neural networks are translation/rotation equivariant </a:t>
            </a:r>
            <a:endParaRPr dirty="0"/>
          </a:p>
        </p:txBody>
      </p:sp>
    </p:spTree>
    <p:extLst>
      <p:ext uri="{BB962C8B-B14F-4D97-AF65-F5344CB8AC3E}">
        <p14:creationId xmlns:p14="http://schemas.microsoft.com/office/powerpoint/2010/main" val="383491690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1108266" y="4248504"/>
            <a:ext cx="12069233" cy="8256012"/>
          </a:xfrm>
          <a:prstGeom prst="rect">
            <a:avLst/>
          </a:prstGeom>
        </p:spPr>
        <p:txBody>
          <a:bodyPr>
            <a:normAutofit/>
          </a:bodyPr>
          <a:lstStyle/>
          <a:p>
            <a:pPr>
              <a:buSzTx/>
              <a:defRPr sz="3000"/>
            </a:pPr>
            <a:r>
              <a:rPr lang="en-US" sz="4000" dirty="0"/>
              <a:t>Dense deep neural network</a:t>
            </a:r>
          </a:p>
          <a:p>
            <a:pPr>
              <a:buSzTx/>
              <a:defRPr sz="3000"/>
            </a:pPr>
            <a:r>
              <a:rPr lang="en-US" sz="4000" dirty="0" err="1"/>
              <a:t>Optimisation</a:t>
            </a:r>
            <a:r>
              <a:rPr lang="en-US" sz="4000" dirty="0"/>
              <a:t> strategy </a:t>
            </a:r>
          </a:p>
          <a:p>
            <a:pPr lvl="1">
              <a:buSzTx/>
              <a:defRPr sz="3000"/>
            </a:pPr>
            <a:r>
              <a:rPr lang="en-US" sz="4000" dirty="0"/>
              <a:t>Gradient descent, ADAM, </a:t>
            </a:r>
            <a:r>
              <a:rPr lang="en-US" sz="4000" dirty="0" err="1"/>
              <a:t>Adamax</a:t>
            </a:r>
            <a:endParaRPr lang="en-US" sz="4000" dirty="0"/>
          </a:p>
          <a:p>
            <a:pPr>
              <a:buSzTx/>
              <a:defRPr sz="3000"/>
            </a:pPr>
            <a:r>
              <a:rPr lang="en-US" sz="4000" dirty="0"/>
              <a:t>Minimizing some measure of optimality</a:t>
            </a:r>
          </a:p>
          <a:p>
            <a:pPr lvl="1">
              <a:buSzTx/>
              <a:defRPr sz="3000"/>
            </a:pPr>
            <a:r>
              <a:rPr lang="en-US" sz="4000" dirty="0"/>
              <a:t>Classification: cross-entropy</a:t>
            </a:r>
          </a:p>
          <a:p>
            <a:pPr lvl="1">
              <a:buSzTx/>
              <a:defRPr sz="3000"/>
            </a:pPr>
            <a:r>
              <a:rPr lang="en-US" sz="4000" dirty="0"/>
              <a:t>Regression: mean squared error</a:t>
            </a:r>
          </a:p>
        </p:txBody>
      </p:sp>
      <p:grpSp>
        <p:nvGrpSpPr>
          <p:cNvPr id="3" name="Group 2">
            <a:extLst>
              <a:ext uri="{FF2B5EF4-FFF2-40B4-BE49-F238E27FC236}">
                <a16:creationId xmlns:a16="http://schemas.microsoft.com/office/drawing/2014/main" id="{06B73843-8F7E-9D40-B7D0-976CC33D1627}"/>
              </a:ext>
            </a:extLst>
          </p:cNvPr>
          <p:cNvGrpSpPr/>
          <p:nvPr/>
        </p:nvGrpSpPr>
        <p:grpSpPr>
          <a:xfrm>
            <a:off x="1659467" y="4248504"/>
            <a:ext cx="8229600" cy="4929363"/>
            <a:chOff x="1761067" y="4248504"/>
            <a:chExt cx="8229600" cy="4929363"/>
          </a:xfrm>
        </p:grpSpPr>
        <p:sp>
          <p:nvSpPr>
            <p:cNvPr id="2" name="Rounded Rectangle 1">
              <a:extLst>
                <a:ext uri="{FF2B5EF4-FFF2-40B4-BE49-F238E27FC236}">
                  <a16:creationId xmlns:a16="http://schemas.microsoft.com/office/drawing/2014/main" id="{2BAC0444-4CCC-694F-B0B0-D3A46D5153EF}"/>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5" name="Picture 2" descr="Artificial neural network architecture (ANN i-h 1-h 2-h n-o). | Download  Scientific Diagram">
              <a:extLst>
                <a:ext uri="{FF2B5EF4-FFF2-40B4-BE49-F238E27FC236}">
                  <a16:creationId xmlns:a16="http://schemas.microsoft.com/office/drawing/2014/main" id="{8F0ADC69-492C-1241-BCA5-AF477B3AB0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endParaRPr lang="en-US" sz="5000" dirty="0"/>
          </a:p>
          <a:p>
            <a:pPr marL="0" indent="0">
              <a:buSzTx/>
              <a:buNone/>
              <a:defRPr sz="3000"/>
            </a:pPr>
            <a:endParaRPr lang="en-US" sz="5000" dirty="0"/>
          </a:p>
          <a:p>
            <a:pPr marL="0" indent="0">
              <a:buSzTx/>
              <a:buNone/>
              <a:defRPr sz="3000"/>
            </a:pPr>
            <a:r>
              <a:rPr lang="en-US" sz="5000" dirty="0"/>
              <a:t>Modifying loss function:</a:t>
            </a:r>
            <a:endParaRPr sz="5000" dirty="0"/>
          </a:p>
        </p:txBody>
      </p:sp>
      <p:pic>
        <p:nvPicPr>
          <p:cNvPr id="5" name="Picture 4">
            <a:extLst>
              <a:ext uri="{FF2B5EF4-FFF2-40B4-BE49-F238E27FC236}">
                <a16:creationId xmlns:a16="http://schemas.microsoft.com/office/drawing/2014/main" id="{EE4D9858-5ECD-0648-AA9A-9AD421285F26}"/>
              </a:ext>
            </a:extLst>
          </p:cNvPr>
          <p:cNvPicPr>
            <a:picLocks noChangeAspect="1"/>
          </p:cNvPicPr>
          <p:nvPr/>
        </p:nvPicPr>
        <p:blipFill>
          <a:blip r:embed="rId3"/>
          <a:stretch>
            <a:fillRect/>
          </a:stretch>
        </p:blipFill>
        <p:spPr>
          <a:xfrm>
            <a:off x="4732543" y="3806125"/>
            <a:ext cx="14918914" cy="2478617"/>
          </a:xfrm>
          <a:prstGeom prst="rect">
            <a:avLst/>
          </a:prstGeom>
        </p:spPr>
      </p:pic>
      <p:pic>
        <p:nvPicPr>
          <p:cNvPr id="6" name="Picture 5">
            <a:extLst>
              <a:ext uri="{FF2B5EF4-FFF2-40B4-BE49-F238E27FC236}">
                <a16:creationId xmlns:a16="http://schemas.microsoft.com/office/drawing/2014/main" id="{1E731BE4-17A8-9043-A620-6E9F4DB7ABDD}"/>
              </a:ext>
            </a:extLst>
          </p:cNvPr>
          <p:cNvPicPr>
            <a:picLocks noChangeAspect="1"/>
          </p:cNvPicPr>
          <p:nvPr/>
        </p:nvPicPr>
        <p:blipFill>
          <a:blip r:embed="rId4"/>
          <a:stretch>
            <a:fillRect/>
          </a:stretch>
        </p:blipFill>
        <p:spPr>
          <a:xfrm>
            <a:off x="5837605" y="8083614"/>
            <a:ext cx="12708790" cy="883882"/>
          </a:xfrm>
          <a:prstGeom prst="rect">
            <a:avLst/>
          </a:prstGeom>
        </p:spPr>
      </p:pic>
      <p:sp>
        <p:nvSpPr>
          <p:cNvPr id="7" name="Rounded Rectangle 6">
            <a:extLst>
              <a:ext uri="{FF2B5EF4-FFF2-40B4-BE49-F238E27FC236}">
                <a16:creationId xmlns:a16="http://schemas.microsoft.com/office/drawing/2014/main" id="{774D378B-C89C-E24C-BBE1-508AE4429C90}"/>
              </a:ext>
            </a:extLst>
          </p:cNvPr>
          <p:cNvSpPr/>
          <p:nvPr/>
        </p:nvSpPr>
        <p:spPr>
          <a:xfrm>
            <a:off x="3139040" y="9908258"/>
            <a:ext cx="18105919" cy="222591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non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For example, maybe the target has to be positive, so we penalize the prediction if it is negative.</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468322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pic>
        <p:nvPicPr>
          <p:cNvPr id="2" name="Picture 1">
            <a:extLst>
              <a:ext uri="{FF2B5EF4-FFF2-40B4-BE49-F238E27FC236}">
                <a16:creationId xmlns:a16="http://schemas.microsoft.com/office/drawing/2014/main" id="{BFA5DEE9-2EBA-5349-856A-2FFFBDA4665E}"/>
              </a:ext>
            </a:extLst>
          </p:cNvPr>
          <p:cNvPicPr>
            <a:picLocks noChangeAspect="1"/>
          </p:cNvPicPr>
          <p:nvPr/>
        </p:nvPicPr>
        <p:blipFill>
          <a:blip r:embed="rId3"/>
          <a:stretch>
            <a:fillRect/>
          </a:stretch>
        </p:blipFill>
        <p:spPr>
          <a:xfrm>
            <a:off x="1500717" y="4821337"/>
            <a:ext cx="8716192" cy="934780"/>
          </a:xfrm>
          <a:prstGeom prst="rect">
            <a:avLst/>
          </a:prstGeom>
        </p:spPr>
      </p:pic>
      <p:pic>
        <p:nvPicPr>
          <p:cNvPr id="3" name="Picture 2">
            <a:extLst>
              <a:ext uri="{FF2B5EF4-FFF2-40B4-BE49-F238E27FC236}">
                <a16:creationId xmlns:a16="http://schemas.microsoft.com/office/drawing/2014/main" id="{6AF39D46-923F-0348-9B62-5BC3309A168A}"/>
              </a:ext>
            </a:extLst>
          </p:cNvPr>
          <p:cNvPicPr>
            <a:picLocks noChangeAspect="1"/>
          </p:cNvPicPr>
          <p:nvPr/>
        </p:nvPicPr>
        <p:blipFill>
          <a:blip r:embed="rId4"/>
          <a:stretch>
            <a:fillRect/>
          </a:stretch>
        </p:blipFill>
        <p:spPr>
          <a:xfrm>
            <a:off x="1500717" y="6214551"/>
            <a:ext cx="9676236" cy="934780"/>
          </a:xfrm>
          <a:prstGeom prst="rect">
            <a:avLst/>
          </a:prstGeom>
        </p:spPr>
      </p:pic>
      <p:sp>
        <p:nvSpPr>
          <p:cNvPr id="10" name="Rounded Rectangle 9">
            <a:extLst>
              <a:ext uri="{FF2B5EF4-FFF2-40B4-BE49-F238E27FC236}">
                <a16:creationId xmlns:a16="http://schemas.microsoft.com/office/drawing/2014/main" id="{10269AF3-4534-4B42-A44A-5B1B44FFF560}"/>
              </a:ext>
            </a:extLst>
          </p:cNvPr>
          <p:cNvSpPr/>
          <p:nvPr/>
        </p:nvSpPr>
        <p:spPr>
          <a:xfrm>
            <a:off x="13501264" y="4175770"/>
            <a:ext cx="9676236" cy="316069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The same idea can also enforce bounds in the prediction</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4" name="Picture 3">
            <a:extLst>
              <a:ext uri="{FF2B5EF4-FFF2-40B4-BE49-F238E27FC236}">
                <a16:creationId xmlns:a16="http://schemas.microsoft.com/office/drawing/2014/main" id="{B7F78477-45E0-094C-9AD1-AD5C5AB639D5}"/>
              </a:ext>
            </a:extLst>
          </p:cNvPr>
          <p:cNvPicPr>
            <a:picLocks noChangeAspect="1"/>
          </p:cNvPicPr>
          <p:nvPr/>
        </p:nvPicPr>
        <p:blipFill>
          <a:blip r:embed="rId5"/>
          <a:stretch>
            <a:fillRect/>
          </a:stretch>
        </p:blipFill>
        <p:spPr>
          <a:xfrm>
            <a:off x="1500717" y="9821190"/>
            <a:ext cx="9676236" cy="934780"/>
          </a:xfrm>
          <a:prstGeom prst="rect">
            <a:avLst/>
          </a:prstGeom>
        </p:spPr>
      </p:pic>
      <p:sp>
        <p:nvSpPr>
          <p:cNvPr id="13" name="Rounded Rectangle 12">
            <a:extLst>
              <a:ext uri="{FF2B5EF4-FFF2-40B4-BE49-F238E27FC236}">
                <a16:creationId xmlns:a16="http://schemas.microsoft.com/office/drawing/2014/main" id="{69C382EF-D96F-3548-A7D5-E7256855AE2A}"/>
              </a:ext>
            </a:extLst>
          </p:cNvPr>
          <p:cNvSpPr/>
          <p:nvPr/>
        </p:nvSpPr>
        <p:spPr>
          <a:xfrm>
            <a:off x="13501263" y="9117125"/>
            <a:ext cx="9676235" cy="253300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We can also use information from the features. For example, for conservation purposes.</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09387513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spTree>
    <p:extLst>
      <p:ext uri="{BB962C8B-B14F-4D97-AF65-F5344CB8AC3E}">
        <p14:creationId xmlns:p14="http://schemas.microsoft.com/office/powerpoint/2010/main" val="179927298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pic>
        <p:nvPicPr>
          <p:cNvPr id="10" name="Picture 9">
            <a:extLst>
              <a:ext uri="{FF2B5EF4-FFF2-40B4-BE49-F238E27FC236}">
                <a16:creationId xmlns:a16="http://schemas.microsoft.com/office/drawing/2014/main" id="{0A59C410-A3CF-B14D-BE19-0676CC21A8AE}"/>
              </a:ext>
            </a:extLst>
          </p:cNvPr>
          <p:cNvPicPr>
            <a:picLocks noChangeAspect="1"/>
          </p:cNvPicPr>
          <p:nvPr/>
        </p:nvPicPr>
        <p:blipFill>
          <a:blip r:embed="rId3"/>
          <a:stretch>
            <a:fillRect/>
          </a:stretch>
        </p:blipFill>
        <p:spPr>
          <a:xfrm>
            <a:off x="6469261" y="4533900"/>
            <a:ext cx="11445476" cy="8102600"/>
          </a:xfrm>
          <a:prstGeom prst="rect">
            <a:avLst/>
          </a:prstGeom>
        </p:spPr>
      </p:pic>
    </p:spTree>
    <p:extLst>
      <p:ext uri="{BB962C8B-B14F-4D97-AF65-F5344CB8AC3E}">
        <p14:creationId xmlns:p14="http://schemas.microsoft.com/office/powerpoint/2010/main" val="2286929591"/>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4400" dirty="0"/>
              <a:t>Modifying network architecture:</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Rounded Rectangle 8">
            <a:extLst>
              <a:ext uri="{FF2B5EF4-FFF2-40B4-BE49-F238E27FC236}">
                <a16:creationId xmlns:a16="http://schemas.microsoft.com/office/drawing/2014/main" id="{C630137E-DD3C-B341-95D2-B3A5BC8BAD9F}"/>
              </a:ext>
            </a:extLst>
          </p:cNvPr>
          <p:cNvSpPr/>
          <p:nvPr/>
        </p:nvSpPr>
        <p:spPr>
          <a:xfrm>
            <a:off x="13243031" y="6327246"/>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Change output layer activation from linear to </a:t>
            </a:r>
            <a:r>
              <a:rPr kumimoji="0" lang="en-US" sz="3200" b="0" i="0" u="none" strike="noStrike" cap="none" spc="0" normalizeH="0" baseline="0" dirty="0" err="1">
                <a:ln>
                  <a:noFill/>
                </a:ln>
                <a:solidFill>
                  <a:srgbClr val="FFFFFF"/>
                </a:solidFill>
                <a:effectLst/>
                <a:uFillTx/>
                <a:latin typeface="Helvetica Neue Medium"/>
                <a:ea typeface="Helvetica Neue Medium"/>
                <a:cs typeface="Helvetica Neue Medium"/>
                <a:sym typeface="Helvetica Neue Medium"/>
              </a:rPr>
              <a:t>ReLU</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(or similar)</a:t>
            </a:r>
          </a:p>
        </p:txBody>
      </p:sp>
      <p:sp>
        <p:nvSpPr>
          <p:cNvPr id="2" name="TextBox 1">
            <a:extLst>
              <a:ext uri="{FF2B5EF4-FFF2-40B4-BE49-F238E27FC236}">
                <a16:creationId xmlns:a16="http://schemas.microsoft.com/office/drawing/2014/main" id="{ADE6F1BB-5741-A94F-8DFF-9FBDEC3A6B0A}"/>
              </a:ext>
            </a:extLst>
          </p:cNvPr>
          <p:cNvSpPr txBox="1"/>
          <p:nvPr/>
        </p:nvSpPr>
        <p:spPr>
          <a:xfrm>
            <a:off x="14061599" y="9051534"/>
            <a:ext cx="80391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This is not new, to get a probability, we use a sigmoid!</a:t>
            </a:r>
          </a:p>
        </p:txBody>
      </p:sp>
    </p:spTree>
    <p:extLst>
      <p:ext uri="{BB962C8B-B14F-4D97-AF65-F5344CB8AC3E}">
        <p14:creationId xmlns:p14="http://schemas.microsoft.com/office/powerpoint/2010/main" val="372322921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0" name="Slide Subtitle"/>
          <p:cNvSpPr txBox="1">
            <a:spLocks noGrp="1"/>
          </p:cNvSpPr>
          <p:nvPr>
            <p:ph type="body" idx="21"/>
          </p:nvPr>
        </p:nvSpPr>
        <p:spPr>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
        <p:nvSpPr>
          <p:cNvPr id="181" name="Slide bullet text"/>
          <p:cNvSpPr txBox="1">
            <a:spLocks noGrp="1"/>
          </p:cNvSpPr>
          <p:nvPr>
            <p:ph type="body" idx="1"/>
          </p:nvPr>
        </p:nvSpPr>
        <p:spPr>
          <a:prstGeom prst="rect">
            <a:avLst/>
          </a:prstGeom>
        </p:spPr>
        <p:txBody>
          <a:bodyPr/>
          <a:lstStyle/>
          <a:p>
            <a:r>
              <a:rPr lang="en-US" dirty="0"/>
              <a:t>More than 50 years ago, John Tukey envisioned the existence of a scientific effort focused on learning from data.</a:t>
            </a:r>
          </a:p>
          <a:p>
            <a:r>
              <a:rPr lang="en-US" dirty="0"/>
              <a:t>Data analysis / Data science has been largely dominated by two distinct cultural outlooks on data</a:t>
            </a:r>
            <a:endParaRPr dirty="0"/>
          </a:p>
        </p:txBody>
      </p:sp>
      <p:sp>
        <p:nvSpPr>
          <p:cNvPr id="7" name="Rounded Rectangle 6">
            <a:extLst>
              <a:ext uri="{FF2B5EF4-FFF2-40B4-BE49-F238E27FC236}">
                <a16:creationId xmlns:a16="http://schemas.microsoft.com/office/drawing/2014/main" id="{5119161D-FDDC-4744-81F6-90D47A222383}"/>
              </a:ext>
            </a:extLst>
          </p:cNvPr>
          <p:cNvSpPr/>
          <p:nvPr/>
        </p:nvSpPr>
        <p:spPr>
          <a:xfrm>
            <a:off x="1591735"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defTabSz="825500"/>
            <a:r>
              <a:rPr lang="en-US" sz="3200" i="1" dirty="0"/>
              <a:t>Machine learning </a:t>
            </a:r>
            <a:r>
              <a:rPr lang="en-US" sz="3200" dirty="0"/>
              <a:t>community: pre-dominantly comprised of computer scientists and typically centered on prediction quality and scalable, fast algorithms</a:t>
            </a:r>
            <a:endParaRPr lang="en-US" sz="3600" dirty="0">
              <a:solidFill>
                <a:srgbClr val="FFFFFF"/>
              </a:solidFill>
              <a:latin typeface="Helvetica Neue Medium"/>
              <a:ea typeface="Helvetica Neue Medium"/>
              <a:cs typeface="Helvetica Neue Medium"/>
              <a:sym typeface="Helvetica Neue Medium"/>
            </a:endParaRPr>
          </a:p>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1" name="Rounded Rectangle 10">
            <a:extLst>
              <a:ext uri="{FF2B5EF4-FFF2-40B4-BE49-F238E27FC236}">
                <a16:creationId xmlns:a16="http://schemas.microsoft.com/office/drawing/2014/main" id="{7C63FBEE-3F8A-5E45-8A38-AC27ECF6F9E1}"/>
              </a:ext>
            </a:extLst>
          </p:cNvPr>
          <p:cNvSpPr/>
          <p:nvPr/>
        </p:nvSpPr>
        <p:spPr>
          <a:xfrm>
            <a:off x="13682133"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lvl="0" defTabSz="457200" hangingPunct="1">
              <a:lnSpc>
                <a:spcPct val="117999"/>
              </a:lnSpc>
              <a:defRPr/>
            </a:pPr>
            <a:r>
              <a:rPr lang="en-US" sz="3200" i="1" dirty="0"/>
              <a:t>Statistical learning </a:t>
            </a:r>
            <a:r>
              <a:rPr lang="en-US" sz="3200" dirty="0"/>
              <a:t>community: often centered in statistics departments, focuses on the inference of interpretable models. </a:t>
            </a:r>
          </a:p>
        </p:txBody>
      </p:sp>
      <p:sp>
        <p:nvSpPr>
          <p:cNvPr id="8" name="TextBox 7">
            <a:extLst>
              <a:ext uri="{FF2B5EF4-FFF2-40B4-BE49-F238E27FC236}">
                <a16:creationId xmlns:a16="http://schemas.microsoft.com/office/drawing/2014/main" id="{DFA865C2-264E-8445-A7B4-DA8B02A0FC08}"/>
              </a:ext>
            </a:extLst>
          </p:cNvPr>
          <p:cNvSpPr txBox="1"/>
          <p:nvPr/>
        </p:nvSpPr>
        <p:spPr>
          <a:xfrm>
            <a:off x="3519362" y="11714556"/>
            <a:ext cx="17732418"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3600" dirty="0"/>
              <a:t>Both methodologies have achieved significant success and </a:t>
            </a:r>
          </a:p>
          <a:p>
            <a:r>
              <a:rPr lang="en-US" sz="3600" dirty="0"/>
              <a:t>provided the mathematical and computational foundations for data-science methods.</a:t>
            </a:r>
          </a:p>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sz="3600" dirty="0"/>
              <a:t>A mapping                          is </a:t>
            </a:r>
            <a:r>
              <a:rPr lang="en-US" sz="3600" b="1" i="1" dirty="0"/>
              <a:t>invariant</a:t>
            </a:r>
            <a:r>
              <a:rPr lang="en-US" sz="3600" dirty="0"/>
              <a:t> under some group G if</a:t>
            </a:r>
          </a:p>
          <a:p>
            <a:pPr marL="0" indent="0">
              <a:buSzTx/>
              <a:buNone/>
              <a:defRPr sz="3000"/>
            </a:pPr>
            <a:endParaRPr lang="en-US" dirty="0"/>
          </a:p>
          <a:p>
            <a:pPr marL="0" indent="0">
              <a:buSzTx/>
              <a:buNone/>
              <a:defRPr sz="3000"/>
            </a:pPr>
            <a:endParaRPr lang="en-US" dirty="0"/>
          </a:p>
          <a:p>
            <a:pPr marL="0" indent="0">
              <a:buSzTx/>
              <a:buNone/>
              <a:defRPr sz="3000"/>
            </a:pPr>
            <a:r>
              <a:rPr lang="en-US" sz="4000" dirty="0"/>
              <a:t>Why is this relevant? Suppose we know something about our problem or our data:</a:t>
            </a:r>
          </a:p>
          <a:p>
            <a:pPr marL="0" indent="0">
              <a:buSzTx/>
              <a:buNone/>
              <a:defRPr sz="3000"/>
            </a:pPr>
            <a:r>
              <a:rPr lang="en-US" sz="4000" dirty="0"/>
              <a:t>	e.g.: should be rotation invariant, permutation invariant, translation invariant</a:t>
            </a:r>
          </a:p>
          <a:p>
            <a:pPr marL="0" indent="0">
              <a:buSzTx/>
              <a:buNone/>
              <a:defRPr sz="3000"/>
            </a:pPr>
            <a:r>
              <a:rPr lang="en-US" sz="4000" dirty="0"/>
              <a:t>	e.g.: images, graphs, some physical quantities</a:t>
            </a:r>
          </a:p>
        </p:txBody>
      </p:sp>
      <p:pic>
        <p:nvPicPr>
          <p:cNvPr id="2" name="Picture 1">
            <a:extLst>
              <a:ext uri="{FF2B5EF4-FFF2-40B4-BE49-F238E27FC236}">
                <a16:creationId xmlns:a16="http://schemas.microsoft.com/office/drawing/2014/main" id="{9063BB02-7B72-2341-98E8-381BAB531F6A}"/>
              </a:ext>
            </a:extLst>
          </p:cNvPr>
          <p:cNvPicPr>
            <a:picLocks noChangeAspect="1"/>
          </p:cNvPicPr>
          <p:nvPr/>
        </p:nvPicPr>
        <p:blipFill>
          <a:blip r:embed="rId3"/>
          <a:stretch>
            <a:fillRect/>
          </a:stretch>
        </p:blipFill>
        <p:spPr>
          <a:xfrm>
            <a:off x="4112684" y="4385304"/>
            <a:ext cx="2070100" cy="431800"/>
          </a:xfrm>
          <a:prstGeom prst="rect">
            <a:avLst/>
          </a:prstGeom>
        </p:spPr>
      </p:pic>
      <p:pic>
        <p:nvPicPr>
          <p:cNvPr id="3" name="Picture 2">
            <a:extLst>
              <a:ext uri="{FF2B5EF4-FFF2-40B4-BE49-F238E27FC236}">
                <a16:creationId xmlns:a16="http://schemas.microsoft.com/office/drawing/2014/main" id="{F857DB1A-6234-F544-A69F-4346A4768907}"/>
              </a:ext>
            </a:extLst>
          </p:cNvPr>
          <p:cNvPicPr>
            <a:picLocks noChangeAspect="1"/>
          </p:cNvPicPr>
          <p:nvPr/>
        </p:nvPicPr>
        <p:blipFill>
          <a:blip r:embed="rId4"/>
          <a:stretch>
            <a:fillRect/>
          </a:stretch>
        </p:blipFill>
        <p:spPr>
          <a:xfrm>
            <a:off x="8989484" y="5674784"/>
            <a:ext cx="5727700" cy="469900"/>
          </a:xfrm>
          <a:prstGeom prst="rect">
            <a:avLst/>
          </a:prstGeom>
        </p:spPr>
      </p:pic>
    </p:spTree>
    <p:extLst>
      <p:ext uri="{BB962C8B-B14F-4D97-AF65-F5344CB8AC3E}">
        <p14:creationId xmlns:p14="http://schemas.microsoft.com/office/powerpoint/2010/main" val="2963556070"/>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endParaRPr dirty="0"/>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Tree>
    <p:extLst>
      <p:ext uri="{BB962C8B-B14F-4D97-AF65-F5344CB8AC3E}">
        <p14:creationId xmlns:p14="http://schemas.microsoft.com/office/powerpoint/2010/main" val="401160246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p>
        </p:txBody>
      </p:sp>
      <p:pic>
        <p:nvPicPr>
          <p:cNvPr id="6" name="Picture 5">
            <a:extLst>
              <a:ext uri="{FF2B5EF4-FFF2-40B4-BE49-F238E27FC236}">
                <a16:creationId xmlns:a16="http://schemas.microsoft.com/office/drawing/2014/main" id="{60236E20-99A9-474D-B8DF-528C9158F47D}"/>
              </a:ext>
            </a:extLst>
          </p:cNvPr>
          <p:cNvPicPr>
            <a:picLocks noChangeAspect="1"/>
          </p:cNvPicPr>
          <p:nvPr/>
        </p:nvPicPr>
        <p:blipFill>
          <a:blip r:embed="rId3"/>
          <a:stretch>
            <a:fillRect/>
          </a:stretch>
        </p:blipFill>
        <p:spPr>
          <a:xfrm>
            <a:off x="3938235" y="3806125"/>
            <a:ext cx="16507529" cy="8406612"/>
          </a:xfrm>
          <a:prstGeom prst="rect">
            <a:avLst/>
          </a:prstGeom>
        </p:spPr>
      </p:pic>
    </p:spTree>
    <p:extLst>
      <p:ext uri="{BB962C8B-B14F-4D97-AF65-F5344CB8AC3E}">
        <p14:creationId xmlns:p14="http://schemas.microsoft.com/office/powerpoint/2010/main" val="332532600"/>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
        <p:nvSpPr>
          <p:cNvPr id="2" name="TextBox 1">
            <a:extLst>
              <a:ext uri="{FF2B5EF4-FFF2-40B4-BE49-F238E27FC236}">
                <a16:creationId xmlns:a16="http://schemas.microsoft.com/office/drawing/2014/main" id="{60DE2FA6-F922-634E-BC98-22F97A02D642}"/>
              </a:ext>
            </a:extLst>
          </p:cNvPr>
          <p:cNvSpPr txBox="1"/>
          <p:nvPr/>
        </p:nvSpPr>
        <p:spPr>
          <a:xfrm>
            <a:off x="2559633" y="11779729"/>
            <a:ext cx="8493080"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rgbClr val="FF0000"/>
                </a:solidFill>
                <a:effectLst/>
                <a:uFillTx/>
                <a:latin typeface="+mn-lt"/>
                <a:ea typeface="+mn-ea"/>
                <a:cs typeface="+mn-cs"/>
                <a:sym typeface="Helvetica Neue"/>
              </a:rPr>
              <a:t>Computationally intractable for most things </a:t>
            </a:r>
          </a:p>
        </p:txBody>
      </p:sp>
    </p:spTree>
    <p:extLst>
      <p:ext uri="{BB962C8B-B14F-4D97-AF65-F5344CB8AC3E}">
        <p14:creationId xmlns:p14="http://schemas.microsoft.com/office/powerpoint/2010/main" val="3293124465"/>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Other ways to include it…</a:t>
            </a:r>
          </a:p>
          <a:p>
            <a:pPr marL="0" indent="0">
              <a:buSzTx/>
              <a:buNone/>
              <a:defRPr sz="3000"/>
            </a:pPr>
            <a:r>
              <a:rPr lang="en-US" dirty="0"/>
              <a:t>Data augmentation – </a:t>
            </a:r>
          </a:p>
          <a:p>
            <a:pPr marL="0" indent="0">
              <a:buSzTx/>
              <a:buNone/>
              <a:defRPr sz="3000"/>
            </a:pPr>
            <a:r>
              <a:rPr lang="en-US" dirty="0"/>
              <a:t>Feature averaging</a:t>
            </a:r>
          </a:p>
          <a:p>
            <a:pPr marL="0" indent="0">
              <a:buSzTx/>
              <a:buNone/>
              <a:defRPr sz="3000"/>
            </a:pPr>
            <a:r>
              <a:rPr lang="en-US" dirty="0"/>
              <a:t>Formally write the neural net</a:t>
            </a:r>
          </a:p>
          <a:p>
            <a:pPr marL="0" indent="0">
              <a:buSzTx/>
              <a:buNone/>
              <a:defRPr sz="3000"/>
            </a:pPr>
            <a:endParaRPr lang="en-US" dirty="0"/>
          </a:p>
        </p:txBody>
      </p:sp>
      <p:sp>
        <p:nvSpPr>
          <p:cNvPr id="2" name="TextBox 1">
            <a:extLst>
              <a:ext uri="{FF2B5EF4-FFF2-40B4-BE49-F238E27FC236}">
                <a16:creationId xmlns:a16="http://schemas.microsoft.com/office/drawing/2014/main" id="{74989F4E-8371-D244-BE97-14FACF54309E}"/>
              </a:ext>
            </a:extLst>
          </p:cNvPr>
          <p:cNvSpPr txBox="1"/>
          <p:nvPr/>
        </p:nvSpPr>
        <p:spPr>
          <a:xfrm flipH="1">
            <a:off x="1206500" y="11776111"/>
            <a:ext cx="23685499" cy="14568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endParaRPr lang="en-US" sz="4400" dirty="0">
              <a:solidFill>
                <a:schemeClr val="bg2">
                  <a:lumMod val="10000"/>
                </a:schemeClr>
              </a:solidFill>
            </a:endParaRPr>
          </a:p>
          <a:p>
            <a:pPr algn="l"/>
            <a:r>
              <a:rPr lang="en-US" sz="4400" dirty="0">
                <a:solidFill>
                  <a:schemeClr val="bg2">
                    <a:lumMod val="10000"/>
                  </a:schemeClr>
                </a:solidFill>
              </a:rPr>
              <a:t>On the Benefits of Invariance in Neural Networks, C. Lyle et al., arXiv:2005.00178 </a:t>
            </a:r>
            <a:endParaRPr kumimoji="0" lang="en-US" sz="4400" i="0"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410787224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5400" dirty="0"/>
              <a:t>A very common way is to do </a:t>
            </a:r>
            <a:r>
              <a:rPr lang="en-US" sz="5400" b="1" dirty="0"/>
              <a:t>data augmentation</a:t>
            </a:r>
            <a:r>
              <a:rPr lang="en-US" sz="5400" dirty="0"/>
              <a:t>.</a:t>
            </a:r>
            <a:endParaRPr lang="en-US" sz="4500" dirty="0"/>
          </a:p>
          <a:p>
            <a:pPr marL="0" indent="0">
              <a:buSzTx/>
              <a:buNone/>
              <a:defRPr sz="3000"/>
            </a:pPr>
            <a:r>
              <a:rPr lang="en-US" sz="4500" dirty="0"/>
              <a:t>	e.g.: rotation invariance, take datapoint </a:t>
            </a:r>
            <a:r>
              <a:rPr lang="en-US" sz="4500" i="1" dirty="0"/>
              <a:t>x</a:t>
            </a:r>
            <a:r>
              <a:rPr lang="en-US" sz="4500" dirty="0"/>
              <a:t> and generate several </a:t>
            </a:r>
            <a:r>
              <a:rPr lang="en-US" sz="4500" i="1" dirty="0" err="1"/>
              <a:t>gx</a:t>
            </a:r>
            <a:r>
              <a:rPr lang="en-US" sz="4500" i="1" dirty="0"/>
              <a:t> </a:t>
            </a:r>
          </a:p>
          <a:p>
            <a:pPr>
              <a:buSzTx/>
              <a:defRPr sz="3000"/>
            </a:pPr>
            <a:r>
              <a:rPr lang="en-US" sz="5400" dirty="0"/>
              <a:t>Although this is better than nothing, there are better options</a:t>
            </a:r>
          </a:p>
          <a:p>
            <a:pPr marL="0" indent="0">
              <a:buSzTx/>
              <a:buNone/>
              <a:defRPr sz="3000"/>
            </a:pPr>
            <a:endParaRPr lang="en-US" sz="5400" dirty="0"/>
          </a:p>
          <a:p>
            <a:pPr marL="0" indent="0">
              <a:buSzTx/>
              <a:buNone/>
              <a:defRPr sz="3000"/>
            </a:pPr>
            <a:endParaRPr lang="en-US" sz="5400" dirty="0"/>
          </a:p>
        </p:txBody>
      </p:sp>
      <p:sp>
        <p:nvSpPr>
          <p:cNvPr id="2" name="TextBox 1">
            <a:extLst>
              <a:ext uri="{FF2B5EF4-FFF2-40B4-BE49-F238E27FC236}">
                <a16:creationId xmlns:a16="http://schemas.microsoft.com/office/drawing/2014/main" id="{74989F4E-8371-D244-BE97-14FACF54309E}"/>
              </a:ext>
            </a:extLst>
          </p:cNvPr>
          <p:cNvSpPr txBox="1"/>
          <p:nvPr/>
        </p:nvSpPr>
        <p:spPr>
          <a:xfrm flipH="1">
            <a:off x="1206500" y="11776111"/>
            <a:ext cx="23685499" cy="14568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endParaRPr lang="en-US" sz="4400" dirty="0">
              <a:solidFill>
                <a:schemeClr val="bg2">
                  <a:lumMod val="10000"/>
                </a:schemeClr>
              </a:solidFill>
            </a:endParaRPr>
          </a:p>
          <a:p>
            <a:pPr algn="l"/>
            <a:r>
              <a:rPr lang="en-US" sz="4400" dirty="0">
                <a:solidFill>
                  <a:schemeClr val="bg2">
                    <a:lumMod val="10000"/>
                  </a:schemeClr>
                </a:solidFill>
              </a:rPr>
              <a:t>On the Benefits of Invariance in Neural Networks, C. Lyle et al., arXiv:2005.00178 </a:t>
            </a:r>
            <a:endParaRPr kumimoji="0" lang="en-US" sz="4400" i="0"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133305955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5400" dirty="0"/>
              <a:t>A very common way is to do </a:t>
            </a:r>
            <a:r>
              <a:rPr lang="en-US" sz="5400" b="1" dirty="0"/>
              <a:t>data augmentation</a:t>
            </a:r>
            <a:r>
              <a:rPr lang="en-US" sz="5400" dirty="0"/>
              <a:t>.</a:t>
            </a:r>
            <a:endParaRPr lang="en-US" sz="4500" dirty="0"/>
          </a:p>
          <a:p>
            <a:pPr marL="0" indent="0">
              <a:buSzTx/>
              <a:buNone/>
              <a:defRPr sz="3000"/>
            </a:pPr>
            <a:r>
              <a:rPr lang="en-US" sz="4500" dirty="0"/>
              <a:t>	e.g.: rotation invariance, take datapoint </a:t>
            </a:r>
            <a:r>
              <a:rPr lang="en-US" sz="4500" i="1" dirty="0"/>
              <a:t>x</a:t>
            </a:r>
            <a:r>
              <a:rPr lang="en-US" sz="4500" dirty="0"/>
              <a:t> and generate several </a:t>
            </a:r>
            <a:r>
              <a:rPr lang="en-US" sz="4500" i="1" dirty="0" err="1"/>
              <a:t>gx</a:t>
            </a:r>
            <a:r>
              <a:rPr lang="en-US" sz="4500" i="1" dirty="0"/>
              <a:t> </a:t>
            </a:r>
          </a:p>
          <a:p>
            <a:pPr>
              <a:buSzTx/>
              <a:defRPr sz="3000"/>
            </a:pPr>
            <a:r>
              <a:rPr lang="en-US" sz="5400" dirty="0"/>
              <a:t>Although this is better than nothing, there are better options</a:t>
            </a:r>
          </a:p>
          <a:p>
            <a:pPr marL="0" indent="0">
              <a:buSzTx/>
              <a:buNone/>
              <a:defRPr sz="3000"/>
            </a:pPr>
            <a:r>
              <a:rPr lang="en-US" sz="5400" b="1" dirty="0"/>
              <a:t>Feature averaging </a:t>
            </a:r>
            <a:r>
              <a:rPr lang="en-US" sz="5400" dirty="0"/>
              <a:t>can be seen as symmetrizing function f by averaging over G:</a:t>
            </a:r>
            <a:endParaRPr lang="en-US" sz="5400" b="1" dirty="0"/>
          </a:p>
          <a:p>
            <a:pPr marL="0" indent="0">
              <a:buSzTx/>
              <a:buNone/>
              <a:defRPr sz="3000"/>
            </a:pPr>
            <a:endParaRPr lang="en-US" sz="5400" dirty="0"/>
          </a:p>
        </p:txBody>
      </p:sp>
      <p:sp>
        <p:nvSpPr>
          <p:cNvPr id="2" name="TextBox 1">
            <a:extLst>
              <a:ext uri="{FF2B5EF4-FFF2-40B4-BE49-F238E27FC236}">
                <a16:creationId xmlns:a16="http://schemas.microsoft.com/office/drawing/2014/main" id="{74989F4E-8371-D244-BE97-14FACF54309E}"/>
              </a:ext>
            </a:extLst>
          </p:cNvPr>
          <p:cNvSpPr txBox="1"/>
          <p:nvPr/>
        </p:nvSpPr>
        <p:spPr>
          <a:xfrm flipH="1">
            <a:off x="1206500" y="11776111"/>
            <a:ext cx="23685499" cy="14568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endParaRPr lang="en-US" sz="4400" dirty="0">
              <a:solidFill>
                <a:schemeClr val="bg2">
                  <a:lumMod val="10000"/>
                </a:schemeClr>
              </a:solidFill>
            </a:endParaRPr>
          </a:p>
          <a:p>
            <a:pPr algn="l"/>
            <a:r>
              <a:rPr lang="en-US" sz="4400" dirty="0">
                <a:solidFill>
                  <a:schemeClr val="bg2">
                    <a:lumMod val="10000"/>
                  </a:schemeClr>
                </a:solidFill>
              </a:rPr>
              <a:t>On the Benefits of Invariance in Neural Networks, C. Lyle et al., arXiv:2005.00178 </a:t>
            </a:r>
            <a:endParaRPr kumimoji="0" lang="en-US" sz="4400" i="0" strike="noStrike" cap="none" spc="0" normalizeH="0" baseline="0" dirty="0">
              <a:ln>
                <a:noFill/>
              </a:ln>
              <a:solidFill>
                <a:schemeClr val="bg2">
                  <a:lumMod val="10000"/>
                </a:schemeClr>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1CAD6156-4DAB-684C-99B9-84ABCA9C7A8B}"/>
              </a:ext>
            </a:extLst>
          </p:cNvPr>
          <p:cNvPicPr>
            <a:picLocks noChangeAspect="1"/>
          </p:cNvPicPr>
          <p:nvPr/>
        </p:nvPicPr>
        <p:blipFill>
          <a:blip r:embed="rId3"/>
          <a:stretch>
            <a:fillRect/>
          </a:stretch>
        </p:blipFill>
        <p:spPr>
          <a:xfrm>
            <a:off x="7611533" y="10217621"/>
            <a:ext cx="9160933" cy="763411"/>
          </a:xfrm>
          <a:prstGeom prst="rect">
            <a:avLst/>
          </a:prstGeom>
        </p:spPr>
      </p:pic>
    </p:spTree>
    <p:extLst>
      <p:ext uri="{BB962C8B-B14F-4D97-AF65-F5344CB8AC3E}">
        <p14:creationId xmlns:p14="http://schemas.microsoft.com/office/powerpoint/2010/main" val="865004632"/>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 other methods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r>
              <a:rPr lang="en-US" dirty="0"/>
              <a:t>Machine Learning is not just neural networks</a:t>
            </a:r>
          </a:p>
          <a:p>
            <a:r>
              <a:rPr lang="en-US" dirty="0"/>
              <a:t>Additive methods – finding the appropriate basis functions (e.g.: positivity preserving, bounded)</a:t>
            </a:r>
          </a:p>
          <a:p>
            <a:r>
              <a:rPr lang="en-US" dirty="0"/>
              <a:t>The narrative about loss functions can also be used for other methods.</a:t>
            </a:r>
            <a:br>
              <a:rPr lang="en-US" dirty="0"/>
            </a:br>
            <a:r>
              <a:rPr lang="en-US" dirty="0"/>
              <a:t>e.g.: </a:t>
            </a:r>
            <a:r>
              <a:rPr lang="en-US" dirty="0" err="1"/>
              <a:t>xgboost</a:t>
            </a:r>
            <a:endParaRPr lang="en-US" dirty="0"/>
          </a:p>
          <a:p>
            <a:r>
              <a:rPr lang="en-US" dirty="0"/>
              <a:t>Kernel methods, such as Gaussian Processes can also be tailored to be constrained – mathematically rigorous but also complicated computationally</a:t>
            </a:r>
          </a:p>
        </p:txBody>
      </p:sp>
      <p:sp>
        <p:nvSpPr>
          <p:cNvPr id="5" name="Slide Subtitle">
            <a:extLst>
              <a:ext uri="{FF2B5EF4-FFF2-40B4-BE49-F238E27FC236}">
                <a16:creationId xmlns:a16="http://schemas.microsoft.com/office/drawing/2014/main" id="{60A3751C-FF3F-AE47-A125-4CDBE19E81F5}"/>
              </a:ext>
            </a:extLst>
          </p:cNvPr>
          <p:cNvSpPr txBox="1">
            <a:spLocks/>
          </p:cNvSpPr>
          <p:nvPr/>
        </p:nvSpPr>
        <p:spPr>
          <a:xfrm>
            <a:off x="1206500" y="12037126"/>
            <a:ext cx="21971000" cy="93478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rmAutofit fontScale="62500" lnSpcReduction="20000"/>
          </a:bodyPr>
          <a:lstStyle>
            <a:lvl1pPr marL="0" marR="0" indent="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hangingPunct="1"/>
            <a:r>
              <a:rPr lang="en-US" b="0" dirty="0"/>
              <a:t>A survey of constrained gaussian processes regression: approaches and implementation challenges, L. </a:t>
            </a:r>
            <a:r>
              <a:rPr lang="en-US" b="0" u="sng" dirty="0" err="1"/>
              <a:t>Swiler</a:t>
            </a:r>
            <a:r>
              <a:rPr lang="en-US" b="0" dirty="0"/>
              <a:t> </a:t>
            </a:r>
            <a:r>
              <a:rPr lang="en-US" b="0" u="sng" dirty="0"/>
              <a:t>et</a:t>
            </a:r>
            <a:r>
              <a:rPr lang="en-US" b="0" dirty="0"/>
              <a:t> </a:t>
            </a:r>
            <a:r>
              <a:rPr lang="en-US" b="0" u="sng" dirty="0"/>
              <a:t>al</a:t>
            </a:r>
            <a:r>
              <a:rPr lang="en-US" b="0" dirty="0"/>
              <a:t>., Journal of Machine Learning for Modeling and Computing, 2020</a:t>
            </a:r>
          </a:p>
        </p:txBody>
      </p:sp>
    </p:spTree>
    <p:extLst>
      <p:ext uri="{BB962C8B-B14F-4D97-AF65-F5344CB8AC3E}">
        <p14:creationId xmlns:p14="http://schemas.microsoft.com/office/powerpoint/2010/main" val="552660439"/>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a:t>
            </a:r>
            <a:endParaRPr dirty="0"/>
          </a:p>
        </p:txBody>
      </p:sp>
      <p:sp>
        <p:nvSpPr>
          <p:cNvPr id="196" name="Slide Subtitle"/>
          <p:cNvSpPr txBox="1">
            <a:spLocks noGrp="1"/>
          </p:cNvSpPr>
          <p:nvPr>
            <p:ph type="body" idx="21"/>
          </p:nvPr>
        </p:nvSpPr>
        <p:spPr>
          <a:prstGeom prst="rect">
            <a:avLst/>
          </a:prstGeom>
        </p:spPr>
        <p:txBody>
          <a:bodyPr/>
          <a:lstStyle/>
          <a:p>
            <a:r>
              <a:rPr lang="en-US" dirty="0" err="1"/>
              <a:t>Weinan</a:t>
            </a:r>
            <a:r>
              <a:rPr lang="en-US" dirty="0"/>
              <a:t> E</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4000" dirty="0"/>
              <a:t>Machine learning (Deep Learning) is still sometimes perceived as ”black box” or magic. This is due to:</a:t>
            </a:r>
          </a:p>
          <a:p>
            <a:pPr>
              <a:buSzTx/>
              <a:defRPr sz="3000"/>
            </a:pPr>
            <a:r>
              <a:rPr lang="en-US" sz="4000" dirty="0"/>
              <a:t>We lack basic understanding of the fundamental reasons behind its success </a:t>
            </a:r>
          </a:p>
          <a:p>
            <a:pPr>
              <a:buSzTx/>
              <a:defRPr sz="3000"/>
            </a:pPr>
            <a:r>
              <a:rPr lang="en-US" sz="4000" dirty="0"/>
              <a:t>Models’ performance is often very sensitive to hyperparameters</a:t>
            </a:r>
          </a:p>
          <a:p>
            <a:pPr>
              <a:buSzTx/>
              <a:defRPr sz="3000"/>
            </a:pPr>
            <a:r>
              <a:rPr lang="en-US" sz="4000" dirty="0"/>
              <a:t>Some techniques, such as batch normalization, appear to be black magic</a:t>
            </a:r>
          </a:p>
          <a:p>
            <a:pPr>
              <a:buSzTx/>
              <a:defRPr sz="3000"/>
            </a:pPr>
            <a:endParaRPr lang="en-US" sz="4000" dirty="0"/>
          </a:p>
          <a:p>
            <a:pPr marL="0" indent="0">
              <a:buSzTx/>
              <a:buNone/>
              <a:defRPr sz="3000"/>
            </a:pPr>
            <a:r>
              <a:rPr lang="en-US" sz="4000" dirty="0"/>
              <a:t>We should understand the reasons behind the success and fragility of neural network-based models and find ways to formulate more robust models.</a:t>
            </a:r>
            <a:endParaRPr sz="4000" dirty="0"/>
          </a:p>
        </p:txBody>
      </p:sp>
    </p:spTree>
    <p:extLst>
      <p:ext uri="{BB962C8B-B14F-4D97-AF65-F5344CB8AC3E}">
        <p14:creationId xmlns:p14="http://schemas.microsoft.com/office/powerpoint/2010/main" val="971527955"/>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a:t>
            </a:r>
            <a:endParaRPr dirty="0"/>
          </a:p>
        </p:txBody>
      </p:sp>
      <p:sp>
        <p:nvSpPr>
          <p:cNvPr id="196" name="Slide Subtitle"/>
          <p:cNvSpPr txBox="1">
            <a:spLocks noGrp="1"/>
          </p:cNvSpPr>
          <p:nvPr>
            <p:ph type="body" idx="21"/>
          </p:nvPr>
        </p:nvSpPr>
        <p:spPr>
          <a:prstGeom prst="rect">
            <a:avLst/>
          </a:prstGeom>
        </p:spPr>
        <p:txBody>
          <a:bodyPr/>
          <a:lstStyle/>
          <a:p>
            <a:r>
              <a:rPr lang="en-US" dirty="0" err="1"/>
              <a:t>Weinan</a:t>
            </a:r>
            <a:r>
              <a:rPr lang="en-US" dirty="0"/>
              <a:t> E</a:t>
            </a:r>
            <a:endParaRPr dirty="0"/>
          </a:p>
        </p:txBody>
      </p:sp>
      <p:pic>
        <p:nvPicPr>
          <p:cNvPr id="2" name="Picture 1">
            <a:extLst>
              <a:ext uri="{FF2B5EF4-FFF2-40B4-BE49-F238E27FC236}">
                <a16:creationId xmlns:a16="http://schemas.microsoft.com/office/drawing/2014/main" id="{A011EB48-93B7-9048-8521-AEE9B27B6F09}"/>
              </a:ext>
            </a:extLst>
          </p:cNvPr>
          <p:cNvPicPr>
            <a:picLocks noChangeAspect="1"/>
          </p:cNvPicPr>
          <p:nvPr/>
        </p:nvPicPr>
        <p:blipFill>
          <a:blip r:embed="rId3"/>
          <a:stretch>
            <a:fillRect/>
          </a:stretch>
        </p:blipFill>
        <p:spPr>
          <a:xfrm>
            <a:off x="4793112" y="3307742"/>
            <a:ext cx="14797776" cy="9367400"/>
          </a:xfrm>
          <a:prstGeom prst="rect">
            <a:avLst/>
          </a:prstGeom>
        </p:spPr>
      </p:pic>
      <p:sp>
        <p:nvSpPr>
          <p:cNvPr id="5" name="TextBox 4">
            <a:extLst>
              <a:ext uri="{FF2B5EF4-FFF2-40B4-BE49-F238E27FC236}">
                <a16:creationId xmlns:a16="http://schemas.microsoft.com/office/drawing/2014/main" id="{5A63CBE2-A21F-1A4F-9B63-BEEF25E37C3C}"/>
              </a:ext>
            </a:extLst>
          </p:cNvPr>
          <p:cNvSpPr txBox="1"/>
          <p:nvPr/>
        </p:nvSpPr>
        <p:spPr>
          <a:xfrm>
            <a:off x="17724523" y="2596128"/>
            <a:ext cx="2718693"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Kernel methods</a:t>
            </a:r>
          </a:p>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Special neural nets</a:t>
            </a:r>
          </a:p>
        </p:txBody>
      </p:sp>
      <p:sp>
        <p:nvSpPr>
          <p:cNvPr id="9" name="TextBox 8">
            <a:extLst>
              <a:ext uri="{FF2B5EF4-FFF2-40B4-BE49-F238E27FC236}">
                <a16:creationId xmlns:a16="http://schemas.microsoft.com/office/drawing/2014/main" id="{DB86A3EF-6269-4F49-B30D-631B6DB3322F}"/>
              </a:ext>
            </a:extLst>
          </p:cNvPr>
          <p:cNvSpPr txBox="1"/>
          <p:nvPr/>
        </p:nvSpPr>
        <p:spPr>
          <a:xfrm>
            <a:off x="18327487" y="6088191"/>
            <a:ext cx="337913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Adding constraints here</a:t>
            </a:r>
          </a:p>
        </p:txBody>
      </p:sp>
      <p:sp>
        <p:nvSpPr>
          <p:cNvPr id="10" name="TextBox 9">
            <a:extLst>
              <a:ext uri="{FF2B5EF4-FFF2-40B4-BE49-F238E27FC236}">
                <a16:creationId xmlns:a16="http://schemas.microsoft.com/office/drawing/2014/main" id="{BFF38A76-65A1-5C44-989F-055991B7EC65}"/>
              </a:ext>
            </a:extLst>
          </p:cNvPr>
          <p:cNvSpPr txBox="1"/>
          <p:nvPr/>
        </p:nvSpPr>
        <p:spPr>
          <a:xfrm>
            <a:off x="20048878" y="8738998"/>
            <a:ext cx="78867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a:t>
            </a:r>
          </a:p>
        </p:txBody>
      </p:sp>
    </p:spTree>
    <p:extLst>
      <p:ext uri="{BB962C8B-B14F-4D97-AF65-F5344CB8AC3E}">
        <p14:creationId xmlns:p14="http://schemas.microsoft.com/office/powerpoint/2010/main" val="412676943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1" name="Slide bullet text"/>
          <p:cNvSpPr txBox="1">
            <a:spLocks noGrp="1"/>
          </p:cNvSpPr>
          <p:nvPr>
            <p:ph type="body" idx="1"/>
          </p:nvPr>
        </p:nvSpPr>
        <p:spPr>
          <a:prstGeom prst="rect">
            <a:avLst/>
          </a:prstGeom>
        </p:spPr>
        <p:txBody>
          <a:bodyPr/>
          <a:lstStyle/>
          <a:p>
            <a:r>
              <a:rPr lang="en-US" dirty="0"/>
              <a:t>For engineers and scientists, the goal is to leverage these new techniques to infer and compute models (typically nonlinear) from observations:</a:t>
            </a:r>
          </a:p>
          <a:p>
            <a:pPr lvl="1"/>
            <a:r>
              <a:rPr lang="en-US" dirty="0"/>
              <a:t>That correctly identify the underlying dynamics;</a:t>
            </a:r>
          </a:p>
          <a:p>
            <a:pPr lvl="1"/>
            <a:r>
              <a:rPr lang="en-US" dirty="0"/>
              <a:t>Generalize qualitatively and quantitatively to unmeasured parts of phase, parameter, or application space.</a:t>
            </a:r>
          </a:p>
          <a:p>
            <a:pPr lvl="1"/>
            <a:endParaRPr lang="en-US" dirty="0"/>
          </a:p>
          <a:p>
            <a:r>
              <a:rPr lang="en-US" dirty="0"/>
              <a:t>Another scientific tool (like numerical simulations)</a:t>
            </a:r>
          </a:p>
          <a:p>
            <a:pPr lvl="1"/>
            <a:r>
              <a:rPr lang="en-US" dirty="0"/>
              <a:t>Much less developed theory</a:t>
            </a:r>
          </a:p>
        </p:txBody>
      </p:sp>
      <p:sp>
        <p:nvSpPr>
          <p:cNvPr id="9" name="Slide Subtitle">
            <a:extLst>
              <a:ext uri="{FF2B5EF4-FFF2-40B4-BE49-F238E27FC236}">
                <a16:creationId xmlns:a16="http://schemas.microsoft.com/office/drawing/2014/main" id="{2C643F20-A4FA-8B4A-981D-F059B46F0979}"/>
              </a:ext>
            </a:extLst>
          </p:cNvPr>
          <p:cNvSpPr txBox="1">
            <a:spLocks noGrp="1"/>
          </p:cNvSpPr>
          <p:nvPr>
            <p:ph type="body" idx="21"/>
          </p:nvPr>
        </p:nvSpPr>
        <p:spPr>
          <a:xfrm>
            <a:off x="1206500" y="2372962"/>
            <a:ext cx="21971000" cy="934780"/>
          </a:xfrm>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Tree>
    <p:extLst>
      <p:ext uri="{BB962C8B-B14F-4D97-AF65-F5344CB8AC3E}">
        <p14:creationId xmlns:p14="http://schemas.microsoft.com/office/powerpoint/2010/main" val="89824957"/>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a:t>
            </a:r>
            <a:endParaRPr dirty="0"/>
          </a:p>
        </p:txBody>
      </p:sp>
      <p:sp>
        <p:nvSpPr>
          <p:cNvPr id="196" name="Slide Subtitle"/>
          <p:cNvSpPr txBox="1">
            <a:spLocks noGrp="1"/>
          </p:cNvSpPr>
          <p:nvPr>
            <p:ph type="body" idx="21"/>
          </p:nvPr>
        </p:nvSpPr>
        <p:spPr>
          <a:prstGeom prst="rect">
            <a:avLst/>
          </a:prstGeom>
        </p:spPr>
        <p:txBody>
          <a:bodyPr/>
          <a:lstStyle/>
          <a:p>
            <a:r>
              <a:rPr lang="en-US" dirty="0" err="1"/>
              <a:t>Weinan</a:t>
            </a:r>
            <a:r>
              <a:rPr lang="en-US" dirty="0"/>
              <a:t> E</a:t>
            </a:r>
            <a:endParaRPr dirty="0"/>
          </a:p>
        </p:txBody>
      </p:sp>
      <p:sp>
        <p:nvSpPr>
          <p:cNvPr id="3" name="TextBox 2">
            <a:extLst>
              <a:ext uri="{FF2B5EF4-FFF2-40B4-BE49-F238E27FC236}">
                <a16:creationId xmlns:a16="http://schemas.microsoft.com/office/drawing/2014/main" id="{42A8C41D-094A-1E4A-AD72-04AAFB3AF14F}"/>
              </a:ext>
            </a:extLst>
          </p:cNvPr>
          <p:cNvSpPr txBox="1"/>
          <p:nvPr/>
        </p:nvSpPr>
        <p:spPr>
          <a:xfrm>
            <a:off x="495299" y="12400538"/>
            <a:ext cx="81745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a:t>https://</a:t>
            </a:r>
            <a:r>
              <a:rPr lang="en-US" dirty="0" err="1"/>
              <a:t>www.youtube.com</a:t>
            </a:r>
            <a:r>
              <a:rPr lang="en-US" dirty="0"/>
              <a:t>/</a:t>
            </a:r>
            <a:r>
              <a:rPr lang="en-US" dirty="0" err="1"/>
              <a:t>watch?v</a:t>
            </a:r>
            <a:r>
              <a:rPr lang="en-US" dirty="0"/>
              <a:t>=VkVa1K37fS8</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1" name="bayesian framework: prior information…">
            <a:extLst>
              <a:ext uri="{FF2B5EF4-FFF2-40B4-BE49-F238E27FC236}">
                <a16:creationId xmlns:a16="http://schemas.microsoft.com/office/drawing/2014/main" id="{FAF37B61-4789-904B-8DC2-F0E727CEAC41}"/>
              </a:ext>
            </a:extLst>
          </p:cNvPr>
          <p:cNvSpPr txBox="1">
            <a:spLocks noGrp="1"/>
          </p:cNvSpPr>
          <p:nvPr>
            <p:ph type="body" idx="1"/>
          </p:nvPr>
        </p:nvSpPr>
        <p:spPr>
          <a:xfrm>
            <a:off x="1206500" y="4248504"/>
            <a:ext cx="21971000" cy="8256012"/>
          </a:xfrm>
          <a:prstGeom prst="rect">
            <a:avLst/>
          </a:prstGeom>
        </p:spPr>
        <p:txBody>
          <a:bodyPr/>
          <a:lstStyle/>
          <a:p>
            <a:pPr>
              <a:buSzTx/>
              <a:defRPr sz="3000"/>
            </a:pPr>
            <a:r>
              <a:rPr lang="en-US" dirty="0"/>
              <a:t>Express functions as expectations </a:t>
            </a:r>
          </a:p>
          <a:p>
            <a:pPr>
              <a:buSzTx/>
              <a:defRPr sz="3000"/>
            </a:pPr>
            <a:r>
              <a:rPr lang="en-US" dirty="0"/>
              <a:t>Gradient descent</a:t>
            </a:r>
          </a:p>
          <a:p>
            <a:pPr>
              <a:buSzTx/>
              <a:defRPr sz="3000"/>
            </a:pPr>
            <a:r>
              <a:rPr lang="en-US" dirty="0"/>
              <a:t>Convergence </a:t>
            </a:r>
            <a:endParaRPr dirty="0"/>
          </a:p>
        </p:txBody>
      </p:sp>
    </p:spTree>
    <p:extLst>
      <p:ext uri="{BB962C8B-B14F-4D97-AF65-F5344CB8AC3E}">
        <p14:creationId xmlns:p14="http://schemas.microsoft.com/office/powerpoint/2010/main" val="41519525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a:t>
            </a:r>
            <a:endParaRPr dirty="0"/>
          </a:p>
        </p:txBody>
      </p:sp>
      <p:sp>
        <p:nvSpPr>
          <p:cNvPr id="11" name="bayesian framework: prior information…">
            <a:extLst>
              <a:ext uri="{FF2B5EF4-FFF2-40B4-BE49-F238E27FC236}">
                <a16:creationId xmlns:a16="http://schemas.microsoft.com/office/drawing/2014/main" id="{FAF37B61-4789-904B-8DC2-F0E727CEAC41}"/>
              </a:ext>
            </a:extLst>
          </p:cNvPr>
          <p:cNvSpPr txBox="1">
            <a:spLocks noGrp="1"/>
          </p:cNvSpPr>
          <p:nvPr>
            <p:ph type="body" idx="1"/>
          </p:nvPr>
        </p:nvSpPr>
        <p:spPr>
          <a:xfrm>
            <a:off x="1206500" y="4248504"/>
            <a:ext cx="21971000" cy="8256012"/>
          </a:xfrm>
          <a:prstGeom prst="rect">
            <a:avLst/>
          </a:prstGeom>
        </p:spPr>
        <p:txBody>
          <a:bodyPr/>
          <a:lstStyle/>
          <a:p>
            <a:pPr>
              <a:buSzTx/>
              <a:defRPr sz="3000"/>
            </a:pPr>
            <a:r>
              <a:rPr lang="en-US" dirty="0" err="1"/>
              <a:t>Othre</a:t>
            </a:r>
            <a:r>
              <a:rPr lang="en-US" dirty="0"/>
              <a:t> people doing theory</a:t>
            </a:r>
            <a:endParaRPr dirty="0"/>
          </a:p>
        </p:txBody>
      </p:sp>
    </p:spTree>
    <p:extLst>
      <p:ext uri="{BB962C8B-B14F-4D97-AF65-F5344CB8AC3E}">
        <p14:creationId xmlns:p14="http://schemas.microsoft.com/office/powerpoint/2010/main" val="3923822709"/>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cientific Data Science"/>
          <p:cNvSpPr txBox="1">
            <a:spLocks noGrp="1"/>
          </p:cNvSpPr>
          <p:nvPr>
            <p:ph type="ctrTitle"/>
          </p:nvPr>
        </p:nvSpPr>
        <p:spPr>
          <a:prstGeom prst="rect">
            <a:avLst/>
          </a:prstGeom>
        </p:spPr>
        <p:txBody>
          <a:bodyPr/>
          <a:lstStyle/>
          <a:p>
            <a:r>
              <a:rPr lang="en-US" dirty="0"/>
              <a:t>We are on a break</a:t>
            </a:r>
            <a:endParaRPr dirty="0"/>
          </a:p>
        </p:txBody>
      </p:sp>
      <p:sp>
        <p:nvSpPr>
          <p:cNvPr id="173" name="Incorporating domain knowledge and other considerations"/>
          <p:cNvSpPr txBox="1">
            <a:spLocks noGrp="1"/>
          </p:cNvSpPr>
          <p:nvPr>
            <p:ph type="subTitle" sz="quarter" idx="1"/>
          </p:nvPr>
        </p:nvSpPr>
        <p:spPr>
          <a:prstGeom prst="rect">
            <a:avLst/>
          </a:prstGeom>
        </p:spPr>
        <p:txBody>
          <a:bodyPr>
            <a:normAutofit/>
          </a:bodyPr>
          <a:lstStyle/>
          <a:p>
            <a:r>
              <a:rPr lang="en-US" dirty="0"/>
              <a:t>Come back at 11:00, for reproducibility in scientific ML</a:t>
            </a:r>
            <a:endParaRPr dirty="0"/>
          </a:p>
        </p:txBody>
      </p:sp>
    </p:spTree>
    <p:extLst>
      <p:ext uri="{BB962C8B-B14F-4D97-AF65-F5344CB8AC3E}">
        <p14:creationId xmlns:p14="http://schemas.microsoft.com/office/powerpoint/2010/main" val="388284451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lang="en-US" dirty="0"/>
              <a:t>Tools in science and engineering</a:t>
            </a:r>
            <a:endParaRPr dirty="0"/>
          </a:p>
        </p:txBody>
      </p:sp>
      <p:sp>
        <p:nvSpPr>
          <p:cNvPr id="184" name="Slide Subtitle"/>
          <p:cNvSpPr txBox="1">
            <a:spLocks noGrp="1"/>
          </p:cNvSpPr>
          <p:nvPr>
            <p:ph type="body" idx="21"/>
          </p:nvPr>
        </p:nvSpPr>
        <p:spPr>
          <a:prstGeom prst="rect">
            <a:avLst/>
          </a:prstGeom>
        </p:spPr>
        <p:txBody>
          <a:bodyPr/>
          <a:lstStyle/>
          <a:p>
            <a:endParaRPr/>
          </a:p>
        </p:txBody>
      </p:sp>
      <p:sp>
        <p:nvSpPr>
          <p:cNvPr id="2" name="Rounded Rectangle 1">
            <a:extLst>
              <a:ext uri="{FF2B5EF4-FFF2-40B4-BE49-F238E27FC236}">
                <a16:creationId xmlns:a16="http://schemas.microsoft.com/office/drawing/2014/main" id="{DE8999C7-0EAA-8D4D-A57E-0E0C2E0CBD30}"/>
              </a:ext>
            </a:extLst>
          </p:cNvPr>
          <p:cNvSpPr/>
          <p:nvPr/>
        </p:nvSpPr>
        <p:spPr>
          <a:xfrm>
            <a:off x="13491633" y="5739700"/>
            <a:ext cx="9685866" cy="4347289"/>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Numerical simulations:</a:t>
            </a:r>
          </a:p>
          <a:p>
            <a:pPr marL="571500" lvl="1" indent="-571500" algn="l" defTabSz="1853137">
              <a:spcBef>
                <a:spcPts val="3400"/>
              </a:spcBef>
              <a:buFont typeface="Arial" panose="020B0604020202020204" pitchFamily="34" charset="0"/>
              <a:buChar char="•"/>
              <a:defRPr sz="3040"/>
            </a:pPr>
            <a:r>
              <a:rPr lang="en-US" sz="4000" dirty="0"/>
              <a:t>The numerical solution of these systems is important to study many scientific and engineering problems</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ounded Rectangle 7">
            <a:extLst>
              <a:ext uri="{FF2B5EF4-FFF2-40B4-BE49-F238E27FC236}">
                <a16:creationId xmlns:a16="http://schemas.microsoft.com/office/drawing/2014/main" id="{960B21DE-D839-8143-A9F1-2166B39E8491}"/>
              </a:ext>
            </a:extLst>
          </p:cNvPr>
          <p:cNvSpPr/>
          <p:nvPr/>
        </p:nvSpPr>
        <p:spPr>
          <a:xfrm>
            <a:off x="1206501" y="4817462"/>
            <a:ext cx="9685866" cy="6191766"/>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Analytical models:</a:t>
            </a:r>
          </a:p>
          <a:p>
            <a:pPr marL="571500" lvl="1" indent="-571500" algn="l" defTabSz="1853137">
              <a:spcBef>
                <a:spcPts val="3400"/>
              </a:spcBef>
              <a:buFont typeface="Arial" panose="020B0604020202020204" pitchFamily="34" charset="0"/>
              <a:buChar char="•"/>
              <a:defRPr sz="3040"/>
            </a:pPr>
            <a:r>
              <a:rPr lang="en-US" sz="4000" dirty="0"/>
              <a:t>Many processes can be studied through ordinary / partial differential equations </a:t>
            </a:r>
          </a:p>
          <a:p>
            <a:pPr marL="571500" lvl="1" indent="-571500" algn="l" defTabSz="1853137">
              <a:spcBef>
                <a:spcPts val="3400"/>
              </a:spcBef>
              <a:buFont typeface="Arial" panose="020B0604020202020204" pitchFamily="34" charset="0"/>
              <a:buChar char="•"/>
              <a:defRPr sz="3040"/>
            </a:pPr>
            <a:r>
              <a:rPr lang="en-US" sz="4000" dirty="0"/>
              <a:t>These are often intractable to solve analytically</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54602666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lang="en-US" dirty="0"/>
              <a:t>Tools in science and engineering</a:t>
            </a:r>
            <a:endParaRPr dirty="0"/>
          </a:p>
        </p:txBody>
      </p:sp>
      <p:sp>
        <p:nvSpPr>
          <p:cNvPr id="184" name="Slide Subtitle"/>
          <p:cNvSpPr txBox="1">
            <a:spLocks noGrp="1"/>
          </p:cNvSpPr>
          <p:nvPr>
            <p:ph type="body" idx="21"/>
          </p:nvPr>
        </p:nvSpPr>
        <p:spPr>
          <a:prstGeom prst="rect">
            <a:avLst/>
          </a:prstGeom>
        </p:spPr>
        <p:txBody>
          <a:bodyPr/>
          <a:lstStyle/>
          <a:p>
            <a:endParaRPr/>
          </a:p>
        </p:txBody>
      </p:sp>
      <p:sp>
        <p:nvSpPr>
          <p:cNvPr id="2" name="Rounded Rectangle 1">
            <a:extLst>
              <a:ext uri="{FF2B5EF4-FFF2-40B4-BE49-F238E27FC236}">
                <a16:creationId xmlns:a16="http://schemas.microsoft.com/office/drawing/2014/main" id="{DE8999C7-0EAA-8D4D-A57E-0E0C2E0CBD30}"/>
              </a:ext>
            </a:extLst>
          </p:cNvPr>
          <p:cNvSpPr/>
          <p:nvPr/>
        </p:nvSpPr>
        <p:spPr>
          <a:xfrm>
            <a:off x="13491633" y="4554367"/>
            <a:ext cx="9685866" cy="4347289"/>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Numerical simulations:</a:t>
            </a:r>
          </a:p>
          <a:p>
            <a:pPr marL="571500" lvl="1" indent="-571500" algn="l" defTabSz="1853137">
              <a:spcBef>
                <a:spcPts val="3400"/>
              </a:spcBef>
              <a:buFont typeface="Arial" panose="020B0604020202020204" pitchFamily="34" charset="0"/>
              <a:buChar char="•"/>
              <a:defRPr sz="3040"/>
            </a:pPr>
            <a:r>
              <a:rPr lang="en-US" sz="4000" dirty="0"/>
              <a:t>The numerical solution of these systems is important to study many scientific and engineering problems</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11266" name="Picture 2" descr="The Navier-Stokes equations | Physics, Learning math, Fluid dynamics">
            <a:extLst>
              <a:ext uri="{FF2B5EF4-FFF2-40B4-BE49-F238E27FC236}">
                <a16:creationId xmlns:a16="http://schemas.microsoft.com/office/drawing/2014/main" id="{1F940C68-E8BC-2649-B4DA-81D5C96DB1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0384" y="8370897"/>
            <a:ext cx="10198100" cy="6191767"/>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a:extLst>
              <a:ext uri="{FF2B5EF4-FFF2-40B4-BE49-F238E27FC236}">
                <a16:creationId xmlns:a16="http://schemas.microsoft.com/office/drawing/2014/main" id="{960B21DE-D839-8143-A9F1-2166B39E8491}"/>
              </a:ext>
            </a:extLst>
          </p:cNvPr>
          <p:cNvSpPr/>
          <p:nvPr/>
        </p:nvSpPr>
        <p:spPr>
          <a:xfrm>
            <a:off x="1206501" y="3632129"/>
            <a:ext cx="9685866" cy="6191766"/>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Analytical models:</a:t>
            </a:r>
          </a:p>
          <a:p>
            <a:pPr marL="571500" lvl="1" indent="-571500" algn="l" defTabSz="1853137">
              <a:spcBef>
                <a:spcPts val="3400"/>
              </a:spcBef>
              <a:buFont typeface="Arial" panose="020B0604020202020204" pitchFamily="34" charset="0"/>
              <a:buChar char="•"/>
              <a:defRPr sz="3040"/>
            </a:pPr>
            <a:r>
              <a:rPr lang="en-US" sz="4000" dirty="0"/>
              <a:t>Many processes can be studied through ordinary / partial differential equations </a:t>
            </a:r>
          </a:p>
          <a:p>
            <a:pPr marL="571500" lvl="1" indent="-571500" algn="l" defTabSz="1853137">
              <a:spcBef>
                <a:spcPts val="3400"/>
              </a:spcBef>
              <a:buFont typeface="Arial" panose="020B0604020202020204" pitchFamily="34" charset="0"/>
              <a:buChar char="•"/>
              <a:defRPr sz="3040"/>
            </a:pPr>
            <a:r>
              <a:rPr lang="en-US" sz="4000" dirty="0"/>
              <a:t>These are often intractable to solve analytically</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11268" name="Picture 4" descr="Navier-Stokes Equations | The Secret of Flight">
            <a:extLst>
              <a:ext uri="{FF2B5EF4-FFF2-40B4-BE49-F238E27FC236}">
                <a16:creationId xmlns:a16="http://schemas.microsoft.com/office/drawing/2014/main" id="{744E181E-B25C-6D4D-9328-7BA1230BF9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88534" y="9347813"/>
            <a:ext cx="7094133" cy="3990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876368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First-principle models are based on known physical laws.</a:t>
            </a:r>
          </a:p>
          <a:p>
            <a:pPr lvl="1" defTabSz="1853137">
              <a:spcBef>
                <a:spcPts val="3400"/>
              </a:spcBef>
              <a:buSzTx/>
              <a:defRPr sz="3040"/>
            </a:pPr>
            <a:r>
              <a:rPr lang="en-US" sz="4000" dirty="0"/>
              <a:t>Physical processes are often multi-scale </a:t>
            </a:r>
          </a:p>
          <a:p>
            <a:pPr lvl="1" defTabSz="1853137">
              <a:spcBef>
                <a:spcPts val="3400"/>
              </a:spcBef>
              <a:buSzTx/>
              <a:defRPr sz="3040"/>
            </a:pPr>
            <a:r>
              <a:rPr lang="en-US" sz="4000" dirty="0"/>
              <a:t>In most cases, first-principle models are approximations of reality</a:t>
            </a:r>
          </a:p>
          <a:p>
            <a:pPr lvl="2" defTabSz="1853137">
              <a:spcBef>
                <a:spcPts val="3400"/>
              </a:spcBef>
              <a:buSzTx/>
              <a:defRPr sz="3040"/>
            </a:pPr>
            <a:r>
              <a:rPr lang="en-US" sz="4000" dirty="0"/>
              <a:t>Uncertain parameters</a:t>
            </a:r>
          </a:p>
          <a:p>
            <a:pPr lvl="2" defTabSz="1853137">
              <a:spcBef>
                <a:spcPts val="3400"/>
              </a:spcBef>
              <a:buSzTx/>
              <a:defRPr sz="3040"/>
            </a:pPr>
            <a:r>
              <a:rPr lang="en-US" sz="4000" dirty="0"/>
              <a:t>Simplified (do not solve all scales/account for all physics)</a:t>
            </a:r>
          </a:p>
          <a:p>
            <a:pPr lvl="3" defTabSz="1853137">
              <a:spcBef>
                <a:spcPts val="3400"/>
              </a:spcBef>
              <a:buSzTx/>
              <a:defRPr sz="3040"/>
            </a:pPr>
            <a:r>
              <a:rPr lang="en-US" sz="4000" dirty="0"/>
              <a:t>E.g.: smaller scales are introduced by </a:t>
            </a:r>
            <a:r>
              <a:rPr lang="en-US" sz="4000" dirty="0" err="1"/>
              <a:t>subgrid</a:t>
            </a:r>
            <a:r>
              <a:rPr lang="en-US" sz="4000" dirty="0"/>
              <a:t> models</a:t>
            </a:r>
          </a:p>
        </p:txBody>
      </p:sp>
    </p:spTree>
    <p:extLst>
      <p:ext uri="{BB962C8B-B14F-4D97-AF65-F5344CB8AC3E}">
        <p14:creationId xmlns:p14="http://schemas.microsoft.com/office/powerpoint/2010/main" val="105747819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Machine Learning methods can be seen as non-parametric function approximators</a:t>
            </a:r>
          </a:p>
          <a:p>
            <a:pPr lvl="2" defTabSz="1853137">
              <a:spcBef>
                <a:spcPts val="3400"/>
              </a:spcBef>
              <a:buSzTx/>
              <a:defRPr sz="3040"/>
            </a:pPr>
            <a:r>
              <a:rPr lang="en-US" sz="4000" dirty="0"/>
              <a:t>Can be used to account for missing physics (functional </a:t>
            </a:r>
            <a:r>
              <a:rPr lang="en-US" sz="4000" dirty="0" err="1"/>
              <a:t>subgrid</a:t>
            </a:r>
            <a:r>
              <a:rPr lang="en-US" sz="4000" dirty="0"/>
              <a:t> models)</a:t>
            </a:r>
          </a:p>
          <a:p>
            <a:pPr lvl="2" defTabSz="1853137">
              <a:spcBef>
                <a:spcPts val="3400"/>
              </a:spcBef>
              <a:buSzTx/>
              <a:defRPr sz="3040"/>
            </a:pPr>
            <a:r>
              <a:rPr lang="en-US" sz="4000" dirty="0"/>
              <a:t>Can be used to scale-up previously intractable problems</a:t>
            </a:r>
          </a:p>
          <a:p>
            <a:pPr lvl="2" defTabSz="1853137">
              <a:spcBef>
                <a:spcPts val="3400"/>
              </a:spcBef>
              <a:buSzTx/>
              <a:defRPr sz="3040"/>
            </a:pPr>
            <a:endParaRPr lang="en-US" sz="4000" dirty="0"/>
          </a:p>
        </p:txBody>
      </p:sp>
    </p:spTree>
    <p:extLst>
      <p:ext uri="{BB962C8B-B14F-4D97-AF65-F5344CB8AC3E}">
        <p14:creationId xmlns:p14="http://schemas.microsoft.com/office/powerpoint/2010/main" val="217150854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Planetary collision</a:t>
            </a:r>
          </a:p>
          <a:p>
            <a:pPr marL="1219200" lvl="2" indent="0" defTabSz="1853137">
              <a:spcBef>
                <a:spcPts val="3400"/>
              </a:spcBef>
              <a:buSzTx/>
              <a:buNone/>
              <a:defRPr sz="3040"/>
            </a:pPr>
            <a:endParaRPr lang="en-US" sz="4000" dirty="0"/>
          </a:p>
        </p:txBody>
      </p:sp>
    </p:spTree>
    <p:extLst>
      <p:ext uri="{BB962C8B-B14F-4D97-AF65-F5344CB8AC3E}">
        <p14:creationId xmlns:p14="http://schemas.microsoft.com/office/powerpoint/2010/main" val="3745175278"/>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4244</TotalTime>
  <Words>2972</Words>
  <Application>Microsoft Macintosh PowerPoint</Application>
  <PresentationFormat>Custom</PresentationFormat>
  <Paragraphs>312</Paragraphs>
  <Slides>42</Slides>
  <Notes>37</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Arial</vt:lpstr>
      <vt:lpstr>Helvetica Neue</vt:lpstr>
      <vt:lpstr>Helvetica Neue Medium</vt:lpstr>
      <vt:lpstr>21_BasicWhite</vt:lpstr>
      <vt:lpstr>PowerPoint Presentation</vt:lpstr>
      <vt:lpstr>Agenda</vt:lpstr>
      <vt:lpstr>Motivation</vt:lpstr>
      <vt:lpstr>Motivation</vt:lpstr>
      <vt:lpstr>Tools in science and engineering</vt:lpstr>
      <vt:lpstr>Tools in science and engineering</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Limitations of using ML in science</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Towards the future?</vt:lpstr>
      <vt:lpstr>Towards the future?</vt:lpstr>
      <vt:lpstr>Towards the future?</vt:lpstr>
      <vt:lpstr>Towards the future?</vt:lpstr>
      <vt:lpstr>We are on a break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AMLD</dc:title>
  <cp:lastModifiedBy>Han Veiga, Maria</cp:lastModifiedBy>
  <cp:revision>207</cp:revision>
  <dcterms:modified xsi:type="dcterms:W3CDTF">2021-04-26T01:16:26Z</dcterms:modified>
</cp:coreProperties>
</file>